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252A1-E1B0-4F9E-924B-728C3CD44F5A}" type="datetimeFigureOut">
              <a:rPr lang="ru-KZ" smtClean="0"/>
              <a:t>29.01.2023</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4A07B-1661-43C9-9648-FD3540D505A0}" type="slidenum">
              <a:rPr lang="ru-KZ" smtClean="0"/>
              <a:t>‹#›</a:t>
            </a:fld>
            <a:endParaRPr lang="ru-KZ"/>
          </a:p>
        </p:txBody>
      </p:sp>
    </p:spTree>
    <p:extLst>
      <p:ext uri="{BB962C8B-B14F-4D97-AF65-F5344CB8AC3E}">
        <p14:creationId xmlns:p14="http://schemas.microsoft.com/office/powerpoint/2010/main" val="108753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DBA4A07B-1661-43C9-9648-FD3540D505A0}" type="slidenum">
              <a:rPr lang="ru-KZ" smtClean="0"/>
              <a:t>2</a:t>
            </a:fld>
            <a:endParaRPr lang="ru-KZ"/>
          </a:p>
        </p:txBody>
      </p:sp>
    </p:spTree>
    <p:extLst>
      <p:ext uri="{BB962C8B-B14F-4D97-AF65-F5344CB8AC3E}">
        <p14:creationId xmlns:p14="http://schemas.microsoft.com/office/powerpoint/2010/main" val="409707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161BED-D70A-09AB-D162-168FD61A58F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31CEFA35-C9E8-907E-D76B-3081A05799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8786CFF5-0CB0-7FF7-AD37-ADC17B4FFB92}"/>
              </a:ext>
            </a:extLst>
          </p:cNvPr>
          <p:cNvSpPr>
            <a:spLocks noGrp="1"/>
          </p:cNvSpPr>
          <p:nvPr>
            <p:ph type="dt" sz="half" idx="10"/>
          </p:nvPr>
        </p:nvSpPr>
        <p:spPr/>
        <p:txBody>
          <a:bodyPr/>
          <a:lstStyle/>
          <a:p>
            <a:fld id="{DF167871-B6CA-4AAC-B899-124BB0AB1CA9}" type="datetimeFigureOut">
              <a:rPr lang="ru-KZ" smtClean="0"/>
              <a:t>29.01.2023</a:t>
            </a:fld>
            <a:endParaRPr lang="ru-KZ"/>
          </a:p>
        </p:txBody>
      </p:sp>
      <p:sp>
        <p:nvSpPr>
          <p:cNvPr id="5" name="Нижний колонтитул 4">
            <a:extLst>
              <a:ext uri="{FF2B5EF4-FFF2-40B4-BE49-F238E27FC236}">
                <a16:creationId xmlns:a16="http://schemas.microsoft.com/office/drawing/2014/main" id="{93290D50-AC40-4795-D02E-198F9410208B}"/>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4D130F4B-FE48-6B0C-306B-B5A5BCF665B5}"/>
              </a:ext>
            </a:extLst>
          </p:cNvPr>
          <p:cNvSpPr>
            <a:spLocks noGrp="1"/>
          </p:cNvSpPr>
          <p:nvPr>
            <p:ph type="sldNum" sz="quarter" idx="12"/>
          </p:nvPr>
        </p:nvSpPr>
        <p:spPr/>
        <p:txBody>
          <a:bodyPr/>
          <a:lstStyle/>
          <a:p>
            <a:fld id="{6FB79107-E92E-4F6C-97D1-52759DDF4BD6}" type="slidenum">
              <a:rPr lang="ru-KZ" smtClean="0"/>
              <a:t>‹#›</a:t>
            </a:fld>
            <a:endParaRPr lang="ru-KZ"/>
          </a:p>
        </p:txBody>
      </p:sp>
    </p:spTree>
    <p:extLst>
      <p:ext uri="{BB962C8B-B14F-4D97-AF65-F5344CB8AC3E}">
        <p14:creationId xmlns:p14="http://schemas.microsoft.com/office/powerpoint/2010/main" val="1997177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91054C-C9C9-3C88-971F-983633682240}"/>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5606ABAF-E0CC-5F98-0555-BD89BEDC3CE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9EA82AE9-1CA4-4468-E1DA-B2F82CC09C06}"/>
              </a:ext>
            </a:extLst>
          </p:cNvPr>
          <p:cNvSpPr>
            <a:spLocks noGrp="1"/>
          </p:cNvSpPr>
          <p:nvPr>
            <p:ph type="dt" sz="half" idx="10"/>
          </p:nvPr>
        </p:nvSpPr>
        <p:spPr/>
        <p:txBody>
          <a:bodyPr/>
          <a:lstStyle/>
          <a:p>
            <a:fld id="{DF167871-B6CA-4AAC-B899-124BB0AB1CA9}" type="datetimeFigureOut">
              <a:rPr lang="ru-KZ" smtClean="0"/>
              <a:t>29.01.2023</a:t>
            </a:fld>
            <a:endParaRPr lang="ru-KZ"/>
          </a:p>
        </p:txBody>
      </p:sp>
      <p:sp>
        <p:nvSpPr>
          <p:cNvPr id="5" name="Нижний колонтитул 4">
            <a:extLst>
              <a:ext uri="{FF2B5EF4-FFF2-40B4-BE49-F238E27FC236}">
                <a16:creationId xmlns:a16="http://schemas.microsoft.com/office/drawing/2014/main" id="{8C6D4A36-CEB1-49DE-DC9D-0127B53DA93E}"/>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11C2AE47-2CD9-CB8A-1B7E-6565CCB94333}"/>
              </a:ext>
            </a:extLst>
          </p:cNvPr>
          <p:cNvSpPr>
            <a:spLocks noGrp="1"/>
          </p:cNvSpPr>
          <p:nvPr>
            <p:ph type="sldNum" sz="quarter" idx="12"/>
          </p:nvPr>
        </p:nvSpPr>
        <p:spPr/>
        <p:txBody>
          <a:bodyPr/>
          <a:lstStyle/>
          <a:p>
            <a:fld id="{6FB79107-E92E-4F6C-97D1-52759DDF4BD6}" type="slidenum">
              <a:rPr lang="ru-KZ" smtClean="0"/>
              <a:t>‹#›</a:t>
            </a:fld>
            <a:endParaRPr lang="ru-KZ"/>
          </a:p>
        </p:txBody>
      </p:sp>
    </p:spTree>
    <p:extLst>
      <p:ext uri="{BB962C8B-B14F-4D97-AF65-F5344CB8AC3E}">
        <p14:creationId xmlns:p14="http://schemas.microsoft.com/office/powerpoint/2010/main" val="133805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A8DAAC9-FDC4-F058-62F3-455985A5EDFD}"/>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72D0A399-E770-8663-1F92-FE1165A9A1E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9AB2FF59-C040-0F65-FF6D-B4205097014E}"/>
              </a:ext>
            </a:extLst>
          </p:cNvPr>
          <p:cNvSpPr>
            <a:spLocks noGrp="1"/>
          </p:cNvSpPr>
          <p:nvPr>
            <p:ph type="dt" sz="half" idx="10"/>
          </p:nvPr>
        </p:nvSpPr>
        <p:spPr/>
        <p:txBody>
          <a:bodyPr/>
          <a:lstStyle/>
          <a:p>
            <a:fld id="{DF167871-B6CA-4AAC-B899-124BB0AB1CA9}" type="datetimeFigureOut">
              <a:rPr lang="ru-KZ" smtClean="0"/>
              <a:t>29.01.2023</a:t>
            </a:fld>
            <a:endParaRPr lang="ru-KZ"/>
          </a:p>
        </p:txBody>
      </p:sp>
      <p:sp>
        <p:nvSpPr>
          <p:cNvPr id="5" name="Нижний колонтитул 4">
            <a:extLst>
              <a:ext uri="{FF2B5EF4-FFF2-40B4-BE49-F238E27FC236}">
                <a16:creationId xmlns:a16="http://schemas.microsoft.com/office/drawing/2014/main" id="{EC11EB92-6E87-FE08-9BBF-4359F88FE420}"/>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F3016493-22FD-B362-7833-FF787927FF0D}"/>
              </a:ext>
            </a:extLst>
          </p:cNvPr>
          <p:cNvSpPr>
            <a:spLocks noGrp="1"/>
          </p:cNvSpPr>
          <p:nvPr>
            <p:ph type="sldNum" sz="quarter" idx="12"/>
          </p:nvPr>
        </p:nvSpPr>
        <p:spPr/>
        <p:txBody>
          <a:bodyPr/>
          <a:lstStyle/>
          <a:p>
            <a:fld id="{6FB79107-E92E-4F6C-97D1-52759DDF4BD6}" type="slidenum">
              <a:rPr lang="ru-KZ" smtClean="0"/>
              <a:t>‹#›</a:t>
            </a:fld>
            <a:endParaRPr lang="ru-KZ"/>
          </a:p>
        </p:txBody>
      </p:sp>
    </p:spTree>
    <p:extLst>
      <p:ext uri="{BB962C8B-B14F-4D97-AF65-F5344CB8AC3E}">
        <p14:creationId xmlns:p14="http://schemas.microsoft.com/office/powerpoint/2010/main" val="221404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1622EC-BE55-C15F-4544-CC91302C68CB}"/>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E82E0486-A297-540E-07B8-5D5C43A3477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0B40BA6B-23F0-2A94-DF92-CA6C16A63208}"/>
              </a:ext>
            </a:extLst>
          </p:cNvPr>
          <p:cNvSpPr>
            <a:spLocks noGrp="1"/>
          </p:cNvSpPr>
          <p:nvPr>
            <p:ph type="dt" sz="half" idx="10"/>
          </p:nvPr>
        </p:nvSpPr>
        <p:spPr/>
        <p:txBody>
          <a:bodyPr/>
          <a:lstStyle/>
          <a:p>
            <a:fld id="{DF167871-B6CA-4AAC-B899-124BB0AB1CA9}" type="datetimeFigureOut">
              <a:rPr lang="ru-KZ" smtClean="0"/>
              <a:t>29.01.2023</a:t>
            </a:fld>
            <a:endParaRPr lang="ru-KZ"/>
          </a:p>
        </p:txBody>
      </p:sp>
      <p:sp>
        <p:nvSpPr>
          <p:cNvPr id="5" name="Нижний колонтитул 4">
            <a:extLst>
              <a:ext uri="{FF2B5EF4-FFF2-40B4-BE49-F238E27FC236}">
                <a16:creationId xmlns:a16="http://schemas.microsoft.com/office/drawing/2014/main" id="{33361DCA-8184-519F-FEFE-E3BA2E8B894B}"/>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25397B99-5FB5-B6C5-BC66-3A7ACB1F5DED}"/>
              </a:ext>
            </a:extLst>
          </p:cNvPr>
          <p:cNvSpPr>
            <a:spLocks noGrp="1"/>
          </p:cNvSpPr>
          <p:nvPr>
            <p:ph type="sldNum" sz="quarter" idx="12"/>
          </p:nvPr>
        </p:nvSpPr>
        <p:spPr/>
        <p:txBody>
          <a:bodyPr/>
          <a:lstStyle/>
          <a:p>
            <a:fld id="{6FB79107-E92E-4F6C-97D1-52759DDF4BD6}" type="slidenum">
              <a:rPr lang="ru-KZ" smtClean="0"/>
              <a:t>‹#›</a:t>
            </a:fld>
            <a:endParaRPr lang="ru-KZ"/>
          </a:p>
        </p:txBody>
      </p:sp>
    </p:spTree>
    <p:extLst>
      <p:ext uri="{BB962C8B-B14F-4D97-AF65-F5344CB8AC3E}">
        <p14:creationId xmlns:p14="http://schemas.microsoft.com/office/powerpoint/2010/main" val="190990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1AD936-4D2A-4F76-D822-86B198360EE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FCFDD286-29BB-5485-69B6-E18E9227E4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12152E8-F1E6-960B-D2B6-090CA3C110B9}"/>
              </a:ext>
            </a:extLst>
          </p:cNvPr>
          <p:cNvSpPr>
            <a:spLocks noGrp="1"/>
          </p:cNvSpPr>
          <p:nvPr>
            <p:ph type="dt" sz="half" idx="10"/>
          </p:nvPr>
        </p:nvSpPr>
        <p:spPr/>
        <p:txBody>
          <a:bodyPr/>
          <a:lstStyle/>
          <a:p>
            <a:fld id="{DF167871-B6CA-4AAC-B899-124BB0AB1CA9}" type="datetimeFigureOut">
              <a:rPr lang="ru-KZ" smtClean="0"/>
              <a:t>29.01.2023</a:t>
            </a:fld>
            <a:endParaRPr lang="ru-KZ"/>
          </a:p>
        </p:txBody>
      </p:sp>
      <p:sp>
        <p:nvSpPr>
          <p:cNvPr id="5" name="Нижний колонтитул 4">
            <a:extLst>
              <a:ext uri="{FF2B5EF4-FFF2-40B4-BE49-F238E27FC236}">
                <a16:creationId xmlns:a16="http://schemas.microsoft.com/office/drawing/2014/main" id="{C9AD5DC6-4A8C-B579-29A9-B06A7BF23170}"/>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DE0AC3C9-5D0E-E8EF-7F04-3E84E7F90D4E}"/>
              </a:ext>
            </a:extLst>
          </p:cNvPr>
          <p:cNvSpPr>
            <a:spLocks noGrp="1"/>
          </p:cNvSpPr>
          <p:nvPr>
            <p:ph type="sldNum" sz="quarter" idx="12"/>
          </p:nvPr>
        </p:nvSpPr>
        <p:spPr/>
        <p:txBody>
          <a:bodyPr/>
          <a:lstStyle/>
          <a:p>
            <a:fld id="{6FB79107-E92E-4F6C-97D1-52759DDF4BD6}" type="slidenum">
              <a:rPr lang="ru-KZ" smtClean="0"/>
              <a:t>‹#›</a:t>
            </a:fld>
            <a:endParaRPr lang="ru-KZ"/>
          </a:p>
        </p:txBody>
      </p:sp>
    </p:spTree>
    <p:extLst>
      <p:ext uri="{BB962C8B-B14F-4D97-AF65-F5344CB8AC3E}">
        <p14:creationId xmlns:p14="http://schemas.microsoft.com/office/powerpoint/2010/main" val="340453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F959F3-2D77-EDE0-EB7E-CAD7B38709B5}"/>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C011DEC9-82BA-474B-77E3-913C46D8160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851D0193-F477-4F1D-A4CC-FC4885B2375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A3D218FD-B2E3-7419-CAD3-D8C06D3D2B7F}"/>
              </a:ext>
            </a:extLst>
          </p:cNvPr>
          <p:cNvSpPr>
            <a:spLocks noGrp="1"/>
          </p:cNvSpPr>
          <p:nvPr>
            <p:ph type="dt" sz="half" idx="10"/>
          </p:nvPr>
        </p:nvSpPr>
        <p:spPr/>
        <p:txBody>
          <a:bodyPr/>
          <a:lstStyle/>
          <a:p>
            <a:fld id="{DF167871-B6CA-4AAC-B899-124BB0AB1CA9}" type="datetimeFigureOut">
              <a:rPr lang="ru-KZ" smtClean="0"/>
              <a:t>29.01.2023</a:t>
            </a:fld>
            <a:endParaRPr lang="ru-KZ"/>
          </a:p>
        </p:txBody>
      </p:sp>
      <p:sp>
        <p:nvSpPr>
          <p:cNvPr id="6" name="Нижний колонтитул 5">
            <a:extLst>
              <a:ext uri="{FF2B5EF4-FFF2-40B4-BE49-F238E27FC236}">
                <a16:creationId xmlns:a16="http://schemas.microsoft.com/office/drawing/2014/main" id="{31BC79A3-506C-5FEA-D775-92BFC962043C}"/>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4E5A718D-4F6E-EED2-5DC1-3E08096D5396}"/>
              </a:ext>
            </a:extLst>
          </p:cNvPr>
          <p:cNvSpPr>
            <a:spLocks noGrp="1"/>
          </p:cNvSpPr>
          <p:nvPr>
            <p:ph type="sldNum" sz="quarter" idx="12"/>
          </p:nvPr>
        </p:nvSpPr>
        <p:spPr/>
        <p:txBody>
          <a:bodyPr/>
          <a:lstStyle/>
          <a:p>
            <a:fld id="{6FB79107-E92E-4F6C-97D1-52759DDF4BD6}" type="slidenum">
              <a:rPr lang="ru-KZ" smtClean="0"/>
              <a:t>‹#›</a:t>
            </a:fld>
            <a:endParaRPr lang="ru-KZ"/>
          </a:p>
        </p:txBody>
      </p:sp>
    </p:spTree>
    <p:extLst>
      <p:ext uri="{BB962C8B-B14F-4D97-AF65-F5344CB8AC3E}">
        <p14:creationId xmlns:p14="http://schemas.microsoft.com/office/powerpoint/2010/main" val="365768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CE9BA3-B8D8-9678-A443-6F5F7F87A400}"/>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D8E95CE5-BE33-7876-99CC-7DC706DAB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9914B1F-3CD5-1FAC-ACCB-38AFE84E1BF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04E8392F-2F96-DF97-19C2-BA665C29EC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3B9A38D-F877-3788-2BE4-167606F1CAE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50092549-1F7D-C80F-32A9-6349F8E35364}"/>
              </a:ext>
            </a:extLst>
          </p:cNvPr>
          <p:cNvSpPr>
            <a:spLocks noGrp="1"/>
          </p:cNvSpPr>
          <p:nvPr>
            <p:ph type="dt" sz="half" idx="10"/>
          </p:nvPr>
        </p:nvSpPr>
        <p:spPr/>
        <p:txBody>
          <a:bodyPr/>
          <a:lstStyle/>
          <a:p>
            <a:fld id="{DF167871-B6CA-4AAC-B899-124BB0AB1CA9}" type="datetimeFigureOut">
              <a:rPr lang="ru-KZ" smtClean="0"/>
              <a:t>29.01.2023</a:t>
            </a:fld>
            <a:endParaRPr lang="ru-KZ"/>
          </a:p>
        </p:txBody>
      </p:sp>
      <p:sp>
        <p:nvSpPr>
          <p:cNvPr id="8" name="Нижний колонтитул 7">
            <a:extLst>
              <a:ext uri="{FF2B5EF4-FFF2-40B4-BE49-F238E27FC236}">
                <a16:creationId xmlns:a16="http://schemas.microsoft.com/office/drawing/2014/main" id="{E4DC3B4C-B8DD-D2B5-7A0F-D635FB0E9B11}"/>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CE9EE63F-22AD-7CF6-1273-6C34CE606E31}"/>
              </a:ext>
            </a:extLst>
          </p:cNvPr>
          <p:cNvSpPr>
            <a:spLocks noGrp="1"/>
          </p:cNvSpPr>
          <p:nvPr>
            <p:ph type="sldNum" sz="quarter" idx="12"/>
          </p:nvPr>
        </p:nvSpPr>
        <p:spPr/>
        <p:txBody>
          <a:bodyPr/>
          <a:lstStyle/>
          <a:p>
            <a:fld id="{6FB79107-E92E-4F6C-97D1-52759DDF4BD6}" type="slidenum">
              <a:rPr lang="ru-KZ" smtClean="0"/>
              <a:t>‹#›</a:t>
            </a:fld>
            <a:endParaRPr lang="ru-KZ"/>
          </a:p>
        </p:txBody>
      </p:sp>
    </p:spTree>
    <p:extLst>
      <p:ext uri="{BB962C8B-B14F-4D97-AF65-F5344CB8AC3E}">
        <p14:creationId xmlns:p14="http://schemas.microsoft.com/office/powerpoint/2010/main" val="210685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740F72-3EE5-5370-4DE0-F432B5DCF93C}"/>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A0511138-5AF4-896F-4018-FAAE66BDDFE8}"/>
              </a:ext>
            </a:extLst>
          </p:cNvPr>
          <p:cNvSpPr>
            <a:spLocks noGrp="1"/>
          </p:cNvSpPr>
          <p:nvPr>
            <p:ph type="dt" sz="half" idx="10"/>
          </p:nvPr>
        </p:nvSpPr>
        <p:spPr/>
        <p:txBody>
          <a:bodyPr/>
          <a:lstStyle/>
          <a:p>
            <a:fld id="{DF167871-B6CA-4AAC-B899-124BB0AB1CA9}" type="datetimeFigureOut">
              <a:rPr lang="ru-KZ" smtClean="0"/>
              <a:t>29.01.2023</a:t>
            </a:fld>
            <a:endParaRPr lang="ru-KZ"/>
          </a:p>
        </p:txBody>
      </p:sp>
      <p:sp>
        <p:nvSpPr>
          <p:cNvPr id="4" name="Нижний колонтитул 3">
            <a:extLst>
              <a:ext uri="{FF2B5EF4-FFF2-40B4-BE49-F238E27FC236}">
                <a16:creationId xmlns:a16="http://schemas.microsoft.com/office/drawing/2014/main" id="{89BDF1A9-3BCF-0115-9829-52C8934AE778}"/>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85B4B61F-4CE2-FC49-AC6A-ECB4595110A9}"/>
              </a:ext>
            </a:extLst>
          </p:cNvPr>
          <p:cNvSpPr>
            <a:spLocks noGrp="1"/>
          </p:cNvSpPr>
          <p:nvPr>
            <p:ph type="sldNum" sz="quarter" idx="12"/>
          </p:nvPr>
        </p:nvSpPr>
        <p:spPr/>
        <p:txBody>
          <a:bodyPr/>
          <a:lstStyle/>
          <a:p>
            <a:fld id="{6FB79107-E92E-4F6C-97D1-52759DDF4BD6}" type="slidenum">
              <a:rPr lang="ru-KZ" smtClean="0"/>
              <a:t>‹#›</a:t>
            </a:fld>
            <a:endParaRPr lang="ru-KZ"/>
          </a:p>
        </p:txBody>
      </p:sp>
    </p:spTree>
    <p:extLst>
      <p:ext uri="{BB962C8B-B14F-4D97-AF65-F5344CB8AC3E}">
        <p14:creationId xmlns:p14="http://schemas.microsoft.com/office/powerpoint/2010/main" val="286093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A026540-9427-93DE-19F5-4042C3B58380}"/>
              </a:ext>
            </a:extLst>
          </p:cNvPr>
          <p:cNvSpPr>
            <a:spLocks noGrp="1"/>
          </p:cNvSpPr>
          <p:nvPr>
            <p:ph type="dt" sz="half" idx="10"/>
          </p:nvPr>
        </p:nvSpPr>
        <p:spPr/>
        <p:txBody>
          <a:bodyPr/>
          <a:lstStyle/>
          <a:p>
            <a:fld id="{DF167871-B6CA-4AAC-B899-124BB0AB1CA9}" type="datetimeFigureOut">
              <a:rPr lang="ru-KZ" smtClean="0"/>
              <a:t>29.01.2023</a:t>
            </a:fld>
            <a:endParaRPr lang="ru-KZ"/>
          </a:p>
        </p:txBody>
      </p:sp>
      <p:sp>
        <p:nvSpPr>
          <p:cNvPr id="3" name="Нижний колонтитул 2">
            <a:extLst>
              <a:ext uri="{FF2B5EF4-FFF2-40B4-BE49-F238E27FC236}">
                <a16:creationId xmlns:a16="http://schemas.microsoft.com/office/drawing/2014/main" id="{FD60CA42-8A8C-0A61-BD86-285C6F56F245}"/>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96963410-8926-2391-2BCD-7CBF3E3FF9B0}"/>
              </a:ext>
            </a:extLst>
          </p:cNvPr>
          <p:cNvSpPr>
            <a:spLocks noGrp="1"/>
          </p:cNvSpPr>
          <p:nvPr>
            <p:ph type="sldNum" sz="quarter" idx="12"/>
          </p:nvPr>
        </p:nvSpPr>
        <p:spPr/>
        <p:txBody>
          <a:bodyPr/>
          <a:lstStyle/>
          <a:p>
            <a:fld id="{6FB79107-E92E-4F6C-97D1-52759DDF4BD6}" type="slidenum">
              <a:rPr lang="ru-KZ" smtClean="0"/>
              <a:t>‹#›</a:t>
            </a:fld>
            <a:endParaRPr lang="ru-KZ"/>
          </a:p>
        </p:txBody>
      </p:sp>
    </p:spTree>
    <p:extLst>
      <p:ext uri="{BB962C8B-B14F-4D97-AF65-F5344CB8AC3E}">
        <p14:creationId xmlns:p14="http://schemas.microsoft.com/office/powerpoint/2010/main" val="4213320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4A7FDD-4180-F946-913C-63A029438AC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8D40B946-2B0E-D467-410E-0557CA63EC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EDDBB3B7-4E5A-7489-62EB-072B3D9A3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E860367-30BA-DFA0-EBAA-01AF93CADBFB}"/>
              </a:ext>
            </a:extLst>
          </p:cNvPr>
          <p:cNvSpPr>
            <a:spLocks noGrp="1"/>
          </p:cNvSpPr>
          <p:nvPr>
            <p:ph type="dt" sz="half" idx="10"/>
          </p:nvPr>
        </p:nvSpPr>
        <p:spPr/>
        <p:txBody>
          <a:bodyPr/>
          <a:lstStyle/>
          <a:p>
            <a:fld id="{DF167871-B6CA-4AAC-B899-124BB0AB1CA9}" type="datetimeFigureOut">
              <a:rPr lang="ru-KZ" smtClean="0"/>
              <a:t>29.01.2023</a:t>
            </a:fld>
            <a:endParaRPr lang="ru-KZ"/>
          </a:p>
        </p:txBody>
      </p:sp>
      <p:sp>
        <p:nvSpPr>
          <p:cNvPr id="6" name="Нижний колонтитул 5">
            <a:extLst>
              <a:ext uri="{FF2B5EF4-FFF2-40B4-BE49-F238E27FC236}">
                <a16:creationId xmlns:a16="http://schemas.microsoft.com/office/drawing/2014/main" id="{308C104A-20B5-2875-F974-9C57219FA019}"/>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D3C2500C-C0B4-F04D-4148-78E02B86919D}"/>
              </a:ext>
            </a:extLst>
          </p:cNvPr>
          <p:cNvSpPr>
            <a:spLocks noGrp="1"/>
          </p:cNvSpPr>
          <p:nvPr>
            <p:ph type="sldNum" sz="quarter" idx="12"/>
          </p:nvPr>
        </p:nvSpPr>
        <p:spPr/>
        <p:txBody>
          <a:bodyPr/>
          <a:lstStyle/>
          <a:p>
            <a:fld id="{6FB79107-E92E-4F6C-97D1-52759DDF4BD6}" type="slidenum">
              <a:rPr lang="ru-KZ" smtClean="0"/>
              <a:t>‹#›</a:t>
            </a:fld>
            <a:endParaRPr lang="ru-KZ"/>
          </a:p>
        </p:txBody>
      </p:sp>
    </p:spTree>
    <p:extLst>
      <p:ext uri="{BB962C8B-B14F-4D97-AF65-F5344CB8AC3E}">
        <p14:creationId xmlns:p14="http://schemas.microsoft.com/office/powerpoint/2010/main" val="326632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D8438A-5544-6C5A-BDDB-A9F1F37472C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084A5349-6023-197C-1B2F-06D79AAAEE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88584E23-7B8B-FD30-A308-42A44EBCA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962E079-E1B2-B4D4-A8A6-EB403F8A6D03}"/>
              </a:ext>
            </a:extLst>
          </p:cNvPr>
          <p:cNvSpPr>
            <a:spLocks noGrp="1"/>
          </p:cNvSpPr>
          <p:nvPr>
            <p:ph type="dt" sz="half" idx="10"/>
          </p:nvPr>
        </p:nvSpPr>
        <p:spPr/>
        <p:txBody>
          <a:bodyPr/>
          <a:lstStyle/>
          <a:p>
            <a:fld id="{DF167871-B6CA-4AAC-B899-124BB0AB1CA9}" type="datetimeFigureOut">
              <a:rPr lang="ru-KZ" smtClean="0"/>
              <a:t>29.01.2023</a:t>
            </a:fld>
            <a:endParaRPr lang="ru-KZ"/>
          </a:p>
        </p:txBody>
      </p:sp>
      <p:sp>
        <p:nvSpPr>
          <p:cNvPr id="6" name="Нижний колонтитул 5">
            <a:extLst>
              <a:ext uri="{FF2B5EF4-FFF2-40B4-BE49-F238E27FC236}">
                <a16:creationId xmlns:a16="http://schemas.microsoft.com/office/drawing/2014/main" id="{13B53268-3062-CCFA-5598-CC5185290FF1}"/>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3F144C1D-ED01-A0AD-14F5-990D94E70117}"/>
              </a:ext>
            </a:extLst>
          </p:cNvPr>
          <p:cNvSpPr>
            <a:spLocks noGrp="1"/>
          </p:cNvSpPr>
          <p:nvPr>
            <p:ph type="sldNum" sz="quarter" idx="12"/>
          </p:nvPr>
        </p:nvSpPr>
        <p:spPr/>
        <p:txBody>
          <a:bodyPr/>
          <a:lstStyle/>
          <a:p>
            <a:fld id="{6FB79107-E92E-4F6C-97D1-52759DDF4BD6}" type="slidenum">
              <a:rPr lang="ru-KZ" smtClean="0"/>
              <a:t>‹#›</a:t>
            </a:fld>
            <a:endParaRPr lang="ru-KZ"/>
          </a:p>
        </p:txBody>
      </p:sp>
    </p:spTree>
    <p:extLst>
      <p:ext uri="{BB962C8B-B14F-4D97-AF65-F5344CB8AC3E}">
        <p14:creationId xmlns:p14="http://schemas.microsoft.com/office/powerpoint/2010/main" val="223654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0F5264-CE8E-F726-4F52-245A43235E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25A4D803-B9EF-6242-D3B7-BD9425EAC4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140F0ACB-67E8-77B5-7AA6-8BF51D188E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67871-B6CA-4AAC-B899-124BB0AB1CA9}" type="datetimeFigureOut">
              <a:rPr lang="ru-KZ" smtClean="0"/>
              <a:t>29.01.2023</a:t>
            </a:fld>
            <a:endParaRPr lang="ru-KZ"/>
          </a:p>
        </p:txBody>
      </p:sp>
      <p:sp>
        <p:nvSpPr>
          <p:cNvPr id="5" name="Нижний колонтитул 4">
            <a:extLst>
              <a:ext uri="{FF2B5EF4-FFF2-40B4-BE49-F238E27FC236}">
                <a16:creationId xmlns:a16="http://schemas.microsoft.com/office/drawing/2014/main" id="{B96FEBAB-01A4-4C15-459F-A12364B149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5678B7D6-6E1F-EB46-88A7-F76912527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79107-E92E-4F6C-97D1-52759DDF4BD6}" type="slidenum">
              <a:rPr lang="ru-KZ" smtClean="0"/>
              <a:t>‹#›</a:t>
            </a:fld>
            <a:endParaRPr lang="ru-KZ"/>
          </a:p>
        </p:txBody>
      </p:sp>
    </p:spTree>
    <p:extLst>
      <p:ext uri="{BB962C8B-B14F-4D97-AF65-F5344CB8AC3E}">
        <p14:creationId xmlns:p14="http://schemas.microsoft.com/office/powerpoint/2010/main" val="2416424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Frequency_modul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2E781A-96BD-53F6-35CC-6AD1663A2B5E}"/>
              </a:ext>
            </a:extLst>
          </p:cNvPr>
          <p:cNvSpPr>
            <a:spLocks noGrp="1"/>
          </p:cNvSpPr>
          <p:nvPr>
            <p:ph type="ctrTitle"/>
          </p:nvPr>
        </p:nvSpPr>
        <p:spPr/>
        <p:txBody>
          <a:bodyPr/>
          <a:lstStyle/>
          <a:p>
            <a:r>
              <a:rPr lang="kk-KZ" dirty="0"/>
              <a:t>Интегралды (микро)схема</a:t>
            </a:r>
            <a:endParaRPr lang="ru-KZ" dirty="0"/>
          </a:p>
        </p:txBody>
      </p:sp>
      <p:sp>
        <p:nvSpPr>
          <p:cNvPr id="3" name="Подзаголовок 2">
            <a:extLst>
              <a:ext uri="{FF2B5EF4-FFF2-40B4-BE49-F238E27FC236}">
                <a16:creationId xmlns:a16="http://schemas.microsoft.com/office/drawing/2014/main" id="{10D33BDA-C638-4174-603B-CA17F6274850}"/>
              </a:ext>
            </a:extLst>
          </p:cNvPr>
          <p:cNvSpPr>
            <a:spLocks noGrp="1"/>
          </p:cNvSpPr>
          <p:nvPr>
            <p:ph type="subTitle" idx="1"/>
          </p:nvPr>
        </p:nvSpPr>
        <p:spPr/>
        <p:txBody>
          <a:bodyPr/>
          <a:lstStyle/>
          <a:p>
            <a:r>
              <a:rPr lang="kk-KZ" dirty="0"/>
              <a:t>«Микроэлектроника бойынша» бойынша 3-лекция </a:t>
            </a:r>
          </a:p>
          <a:p>
            <a:r>
              <a:rPr lang="kk-KZ" dirty="0"/>
              <a:t>Карибаев БА</a:t>
            </a:r>
            <a:endParaRPr lang="ru-KZ" dirty="0"/>
          </a:p>
        </p:txBody>
      </p:sp>
    </p:spTree>
    <p:extLst>
      <p:ext uri="{BB962C8B-B14F-4D97-AF65-F5344CB8AC3E}">
        <p14:creationId xmlns:p14="http://schemas.microsoft.com/office/powerpoint/2010/main" val="308719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упить К174ХА42 на Вольтрадио. Описание, аналог, характеристики, цоколевка,  datasheet, маркировка, справочник, параметры, цена, схемы">
            <a:extLst>
              <a:ext uri="{FF2B5EF4-FFF2-40B4-BE49-F238E27FC236}">
                <a16:creationId xmlns:a16="http://schemas.microsoft.com/office/drawing/2014/main" id="{5337B2BD-2F4F-FC86-2086-227E5E9188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039" b="26000"/>
          <a:stretch/>
        </p:blipFill>
        <p:spPr bwMode="auto">
          <a:xfrm>
            <a:off x="880673" y="437885"/>
            <a:ext cx="3059500" cy="15285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9147BCB-802C-0745-AF79-E91B3FEED6C7}"/>
              </a:ext>
            </a:extLst>
          </p:cNvPr>
          <p:cNvSpPr txBox="1"/>
          <p:nvPr/>
        </p:nvSpPr>
        <p:spPr>
          <a:xfrm>
            <a:off x="157316" y="2982953"/>
            <a:ext cx="5314188" cy="3046988"/>
          </a:xfrm>
          <a:prstGeom prst="rect">
            <a:avLst/>
          </a:prstGeom>
          <a:noFill/>
        </p:spPr>
        <p:txBody>
          <a:bodyPr wrap="square">
            <a:spAutoFit/>
          </a:bodyPr>
          <a:lstStyle/>
          <a:p>
            <a:pPr algn="just"/>
            <a:r>
              <a:rPr lang="kk-KZ" sz="2400" dirty="0"/>
              <a:t>Төменде ф</a:t>
            </a:r>
            <a:r>
              <a:rPr lang="ru-KZ" sz="2400" dirty="0" err="1"/>
              <a:t>ункцияларын</a:t>
            </a:r>
            <a:r>
              <a:rPr lang="ru-KZ" sz="2400" dirty="0"/>
              <a:t> </a:t>
            </a:r>
            <a:r>
              <a:rPr lang="ru-KZ" sz="2400" dirty="0" err="1"/>
              <a:t>аналогтық</a:t>
            </a:r>
            <a:r>
              <a:rPr lang="ru-KZ" sz="2400" dirty="0"/>
              <a:t> </a:t>
            </a:r>
            <a:r>
              <a:rPr lang="kk-KZ" sz="2400" dirty="0"/>
              <a:t>ИС</a:t>
            </a:r>
            <a:r>
              <a:rPr lang="ru-KZ" sz="2400" dirty="0"/>
              <a:t> </a:t>
            </a:r>
            <a:r>
              <a:rPr lang="ru-KZ" sz="2400" dirty="0" err="1"/>
              <a:t>орындай</a:t>
            </a:r>
            <a:r>
              <a:rPr lang="ru-KZ" sz="2400" dirty="0"/>
              <a:t> </a:t>
            </a:r>
            <a:r>
              <a:rPr lang="ru-KZ" sz="2400" dirty="0" err="1"/>
              <a:t>алатын</a:t>
            </a:r>
            <a:r>
              <a:rPr lang="ru-KZ" sz="2400" dirty="0"/>
              <a:t> </a:t>
            </a:r>
            <a:r>
              <a:rPr lang="ru-KZ" sz="2400" dirty="0" err="1"/>
              <a:t>құрылғылардың</a:t>
            </a:r>
            <a:r>
              <a:rPr lang="ru-KZ" sz="2400" dirty="0"/>
              <a:t> </a:t>
            </a:r>
            <a:r>
              <a:rPr lang="ru-KZ" sz="2400" dirty="0" err="1"/>
              <a:t>тізімі</a:t>
            </a:r>
            <a:r>
              <a:rPr lang="kk-KZ" sz="2400" dirty="0"/>
              <a:t> қарастырылады</a:t>
            </a:r>
            <a:r>
              <a:rPr lang="ru-KZ" sz="2400" dirty="0"/>
              <a:t>. </a:t>
            </a:r>
            <a:r>
              <a:rPr lang="ru-KZ" sz="2400" dirty="0" err="1"/>
              <a:t>Көбінесе</a:t>
            </a:r>
            <a:r>
              <a:rPr lang="ru-KZ" sz="2400" dirty="0"/>
              <a:t> </a:t>
            </a:r>
            <a:r>
              <a:rPr lang="ru-KZ" sz="2400" dirty="0" err="1"/>
              <a:t>бір</a:t>
            </a:r>
            <a:r>
              <a:rPr lang="ru-KZ" sz="2400" dirty="0"/>
              <a:t> </a:t>
            </a:r>
            <a:r>
              <a:rPr lang="ru-KZ" sz="2400" dirty="0" err="1"/>
              <a:t>микросұлба</a:t>
            </a:r>
            <a:r>
              <a:rPr lang="ru-KZ" sz="2400" dirty="0"/>
              <a:t> </a:t>
            </a:r>
            <a:r>
              <a:rPr lang="ru-KZ" sz="2400" dirty="0" err="1"/>
              <a:t>олардың</a:t>
            </a:r>
            <a:r>
              <a:rPr lang="ru-KZ" sz="2400" dirty="0"/>
              <a:t> </a:t>
            </a:r>
            <a:r>
              <a:rPr lang="ru-KZ" sz="2400" dirty="0" err="1"/>
              <a:t>бірнешеуін</a:t>
            </a:r>
            <a:r>
              <a:rPr lang="ru-KZ" sz="2400" dirty="0"/>
              <a:t> </a:t>
            </a:r>
            <a:r>
              <a:rPr lang="ru-KZ" sz="2400" dirty="0" err="1"/>
              <a:t>бірден</a:t>
            </a:r>
            <a:r>
              <a:rPr lang="ru-KZ" sz="2400" dirty="0"/>
              <a:t> </a:t>
            </a:r>
            <a:r>
              <a:rPr lang="ru-KZ" sz="2400" dirty="0" err="1"/>
              <a:t>ауыстырады</a:t>
            </a:r>
            <a:r>
              <a:rPr lang="ru-KZ" sz="2400" dirty="0"/>
              <a:t> (</a:t>
            </a:r>
            <a:r>
              <a:rPr lang="ru-KZ" sz="2400" dirty="0" err="1"/>
              <a:t>мысалы</a:t>
            </a:r>
            <a:r>
              <a:rPr lang="ru-KZ" sz="2400" dirty="0"/>
              <a:t>, </a:t>
            </a:r>
            <a:r>
              <a:rPr lang="ru-KZ" sz="2400" dirty="0">
                <a:highlight>
                  <a:srgbClr val="00FF00"/>
                </a:highlight>
              </a:rPr>
              <a:t>K174XA42</a:t>
            </a:r>
            <a:r>
              <a:rPr lang="ru-KZ" sz="2400" dirty="0"/>
              <a:t> </a:t>
            </a:r>
            <a:r>
              <a:rPr lang="ru-KZ" sz="2400" dirty="0" err="1"/>
              <a:t>супергетеродинді</a:t>
            </a:r>
            <a:r>
              <a:rPr lang="ru-KZ" sz="2400" dirty="0"/>
              <a:t> FM </a:t>
            </a:r>
            <a:r>
              <a:rPr lang="ru-KZ" sz="2400" dirty="0" err="1"/>
              <a:t>радиоқабылдағышының</a:t>
            </a:r>
            <a:r>
              <a:rPr lang="ru-KZ" sz="2400" dirty="0"/>
              <a:t> </a:t>
            </a:r>
            <a:r>
              <a:rPr lang="ru-KZ" sz="2400" dirty="0" err="1"/>
              <a:t>барлық</a:t>
            </a:r>
            <a:r>
              <a:rPr lang="ru-KZ" sz="2400" dirty="0"/>
              <a:t> </a:t>
            </a:r>
            <a:r>
              <a:rPr lang="ru-KZ" sz="2400" dirty="0" err="1"/>
              <a:t>түйіндерін</a:t>
            </a:r>
            <a:r>
              <a:rPr lang="ru-KZ" sz="2400" dirty="0"/>
              <a:t> </a:t>
            </a:r>
            <a:r>
              <a:rPr lang="ru-KZ" sz="2400" dirty="0" err="1"/>
              <a:t>қамтиды</a:t>
            </a:r>
            <a:r>
              <a:rPr lang="kk-KZ" sz="2400" dirty="0"/>
              <a:t>).</a:t>
            </a:r>
            <a:endParaRPr lang="ru-KZ" sz="2400" dirty="0"/>
          </a:p>
        </p:txBody>
      </p:sp>
      <p:pic>
        <p:nvPicPr>
          <p:cNvPr id="7" name="Рисунок 6">
            <a:extLst>
              <a:ext uri="{FF2B5EF4-FFF2-40B4-BE49-F238E27FC236}">
                <a16:creationId xmlns:a16="http://schemas.microsoft.com/office/drawing/2014/main" id="{465BB0D5-38CA-7BF5-F69D-171E332D6BE0}"/>
              </a:ext>
            </a:extLst>
          </p:cNvPr>
          <p:cNvPicPr>
            <a:picLocks noChangeAspect="1"/>
          </p:cNvPicPr>
          <p:nvPr/>
        </p:nvPicPr>
        <p:blipFill>
          <a:blip r:embed="rId3"/>
          <a:stretch>
            <a:fillRect/>
          </a:stretch>
        </p:blipFill>
        <p:spPr>
          <a:xfrm>
            <a:off x="5102944" y="206997"/>
            <a:ext cx="6892413" cy="2366726"/>
          </a:xfrm>
          <a:prstGeom prst="rect">
            <a:avLst/>
          </a:prstGeom>
        </p:spPr>
      </p:pic>
      <p:pic>
        <p:nvPicPr>
          <p:cNvPr id="9" name="Рисунок 8">
            <a:extLst>
              <a:ext uri="{FF2B5EF4-FFF2-40B4-BE49-F238E27FC236}">
                <a16:creationId xmlns:a16="http://schemas.microsoft.com/office/drawing/2014/main" id="{1F77B4B9-6A31-2BEC-5934-94164520FC9F}"/>
              </a:ext>
            </a:extLst>
          </p:cNvPr>
          <p:cNvPicPr>
            <a:picLocks noChangeAspect="1"/>
          </p:cNvPicPr>
          <p:nvPr/>
        </p:nvPicPr>
        <p:blipFill>
          <a:blip r:embed="rId4"/>
          <a:stretch>
            <a:fillRect/>
          </a:stretch>
        </p:blipFill>
        <p:spPr>
          <a:xfrm>
            <a:off x="5609157" y="2514279"/>
            <a:ext cx="6287876" cy="4172666"/>
          </a:xfrm>
          <a:prstGeom prst="rect">
            <a:avLst/>
          </a:prstGeom>
        </p:spPr>
      </p:pic>
    </p:spTree>
    <p:extLst>
      <p:ext uri="{BB962C8B-B14F-4D97-AF65-F5344CB8AC3E}">
        <p14:creationId xmlns:p14="http://schemas.microsoft.com/office/powerpoint/2010/main" val="86571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59ACEA59-9341-E33C-3010-C87E22D91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364" y="129424"/>
            <a:ext cx="3690503" cy="24251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F6B2DF4D-F3EC-77CE-0F98-E4E1DDF66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894" y="194136"/>
            <a:ext cx="2953470" cy="209266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5E930F5A-AE01-7984-A0BC-4CF54C47A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7879" y="2467897"/>
            <a:ext cx="2095500" cy="1781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FDAD3CC-2591-B8C3-A034-EA223ED6141F}"/>
              </a:ext>
            </a:extLst>
          </p:cNvPr>
          <p:cNvSpPr txBox="1"/>
          <p:nvPr/>
        </p:nvSpPr>
        <p:spPr>
          <a:xfrm>
            <a:off x="462117" y="468551"/>
            <a:ext cx="4926777" cy="5262979"/>
          </a:xfrm>
          <a:prstGeom prst="rect">
            <a:avLst/>
          </a:prstGeom>
          <a:noFill/>
        </p:spPr>
        <p:txBody>
          <a:bodyPr wrap="square">
            <a:spAutoFit/>
          </a:bodyPr>
          <a:lstStyle/>
          <a:p>
            <a:pPr marL="285750" indent="-285750">
              <a:buFont typeface="Wingdings" panose="05000000000000000000" pitchFamily="2" charset="2"/>
              <a:buChar char="§"/>
            </a:pPr>
            <a:r>
              <a:rPr lang="ru-RU" sz="2400" b="1" dirty="0" err="1">
                <a:solidFill>
                  <a:srgbClr val="202122"/>
                </a:solidFill>
                <a:latin typeface="Arial" panose="020B0604020202020204" pitchFamily="34" charset="0"/>
              </a:rPr>
              <a:t>Операциялық</a:t>
            </a:r>
            <a:r>
              <a:rPr lang="ru-RU" sz="2400" b="1" dirty="0">
                <a:solidFill>
                  <a:srgbClr val="202122"/>
                </a:solidFill>
                <a:latin typeface="Arial" panose="020B0604020202020204" pitchFamily="34" charset="0"/>
              </a:rPr>
              <a:t> </a:t>
            </a:r>
            <a:r>
              <a:rPr lang="ru-RU" sz="2400" b="1" dirty="0" err="1">
                <a:solidFill>
                  <a:srgbClr val="202122"/>
                </a:solidFill>
                <a:latin typeface="Arial" panose="020B0604020202020204" pitchFamily="34" charset="0"/>
              </a:rPr>
              <a:t>күшейткіштер</a:t>
            </a:r>
            <a:endParaRPr lang="ru-RU" sz="2400" b="1" dirty="0">
              <a:solidFill>
                <a:srgbClr val="202122"/>
              </a:solidFill>
              <a:latin typeface="Arial" panose="020B0604020202020204" pitchFamily="34" charset="0"/>
            </a:endParaRPr>
          </a:p>
          <a:p>
            <a:pPr marL="285750" indent="-285750">
              <a:buFont typeface="Wingdings" panose="05000000000000000000" pitchFamily="2" charset="2"/>
              <a:buChar char="§"/>
            </a:pPr>
            <a:r>
              <a:rPr lang="ru-RU" sz="2400" b="1" dirty="0" err="1">
                <a:solidFill>
                  <a:srgbClr val="202122"/>
                </a:solidFill>
                <a:latin typeface="Arial" panose="020B0604020202020204" pitchFamily="34" charset="0"/>
              </a:rPr>
              <a:t>компараторлар</a:t>
            </a:r>
            <a:endParaRPr lang="ru-RU" sz="2400" b="1" dirty="0">
              <a:solidFill>
                <a:srgbClr val="202122"/>
              </a:solidFill>
              <a:latin typeface="Arial" panose="020B0604020202020204" pitchFamily="34" charset="0"/>
            </a:endParaRPr>
          </a:p>
          <a:p>
            <a:pPr marL="285750" indent="-285750">
              <a:buFont typeface="Wingdings" panose="05000000000000000000" pitchFamily="2" charset="2"/>
              <a:buChar char="§"/>
            </a:pPr>
            <a:r>
              <a:rPr lang="ru-RU" sz="2400" b="1" dirty="0" err="1">
                <a:solidFill>
                  <a:srgbClr val="202122"/>
                </a:solidFill>
                <a:latin typeface="Arial" panose="020B0604020202020204" pitchFamily="34" charset="0"/>
              </a:rPr>
              <a:t>сигналдық</a:t>
            </a:r>
            <a:r>
              <a:rPr lang="ru-RU" sz="2400" b="1" dirty="0">
                <a:solidFill>
                  <a:srgbClr val="202122"/>
                </a:solidFill>
                <a:latin typeface="Arial" panose="020B0604020202020204" pitchFamily="34" charset="0"/>
              </a:rPr>
              <a:t> </a:t>
            </a:r>
            <a:r>
              <a:rPr lang="ru-RU" sz="2400" b="1" dirty="0" err="1">
                <a:solidFill>
                  <a:srgbClr val="202122"/>
                </a:solidFill>
                <a:latin typeface="Arial" panose="020B0604020202020204" pitchFamily="34" charset="0"/>
              </a:rPr>
              <a:t>генераторлар</a:t>
            </a:r>
            <a:endParaRPr lang="ru-RU" sz="2400" b="1" dirty="0">
              <a:solidFill>
                <a:srgbClr val="202122"/>
              </a:solidFill>
              <a:latin typeface="Arial" panose="020B0604020202020204" pitchFamily="34" charset="0"/>
            </a:endParaRPr>
          </a:p>
          <a:p>
            <a:pPr marL="285750" indent="-285750">
              <a:buFont typeface="Wingdings" panose="05000000000000000000" pitchFamily="2" charset="2"/>
              <a:buChar char="§"/>
            </a:pPr>
            <a:r>
              <a:rPr lang="ru-RU" sz="2400" b="1" dirty="0" err="1">
                <a:solidFill>
                  <a:srgbClr val="202122"/>
                </a:solidFill>
                <a:latin typeface="Arial" panose="020B0604020202020204" pitchFamily="34" charset="0"/>
              </a:rPr>
              <a:t>Фильтрлер</a:t>
            </a:r>
            <a:endParaRPr lang="ru-RU" sz="2400" b="1" dirty="0">
              <a:solidFill>
                <a:srgbClr val="202122"/>
              </a:solidFill>
              <a:latin typeface="Arial" panose="020B0604020202020204" pitchFamily="34" charset="0"/>
            </a:endParaRPr>
          </a:p>
          <a:p>
            <a:pPr marL="285750" indent="-285750">
              <a:buFont typeface="Wingdings" panose="05000000000000000000" pitchFamily="2" charset="2"/>
              <a:buChar char="§"/>
            </a:pPr>
            <a:r>
              <a:rPr lang="ru-RU" sz="2400" b="1" dirty="0" err="1">
                <a:solidFill>
                  <a:srgbClr val="202122"/>
                </a:solidFill>
                <a:latin typeface="Arial" panose="020B0604020202020204" pitchFamily="34" charset="0"/>
              </a:rPr>
              <a:t>аналогты</a:t>
            </a:r>
            <a:r>
              <a:rPr lang="ru-RU" sz="2400" b="1" dirty="0">
                <a:solidFill>
                  <a:srgbClr val="202122"/>
                </a:solidFill>
                <a:latin typeface="Arial" panose="020B0604020202020204" pitchFamily="34" charset="0"/>
              </a:rPr>
              <a:t> </a:t>
            </a:r>
            <a:r>
              <a:rPr lang="ru-RU" sz="2400" b="1" dirty="0" err="1">
                <a:solidFill>
                  <a:srgbClr val="202122"/>
                </a:solidFill>
                <a:latin typeface="Arial" panose="020B0604020202020204" pitchFamily="34" charset="0"/>
              </a:rPr>
              <a:t>көбейткіштер</a:t>
            </a:r>
            <a:endParaRPr lang="ru-RU" sz="2400" b="1" dirty="0">
              <a:solidFill>
                <a:srgbClr val="202122"/>
              </a:solidFill>
              <a:latin typeface="Arial" panose="020B0604020202020204" pitchFamily="34" charset="0"/>
            </a:endParaRPr>
          </a:p>
          <a:p>
            <a:pPr marL="285750" indent="-285750">
              <a:buFont typeface="Wingdings" panose="05000000000000000000" pitchFamily="2" charset="2"/>
              <a:buChar char="§"/>
            </a:pPr>
            <a:r>
              <a:rPr lang="ru-RU" sz="2400" b="1" dirty="0" err="1">
                <a:solidFill>
                  <a:srgbClr val="202122"/>
                </a:solidFill>
                <a:latin typeface="Arial" panose="020B0604020202020204" pitchFamily="34" charset="0"/>
              </a:rPr>
              <a:t>аналогты</a:t>
            </a:r>
            <a:r>
              <a:rPr lang="ru-RU" sz="2400" b="1" dirty="0">
                <a:solidFill>
                  <a:srgbClr val="202122"/>
                </a:solidFill>
                <a:latin typeface="Arial" panose="020B0604020202020204" pitchFamily="34" charset="0"/>
              </a:rPr>
              <a:t> </a:t>
            </a:r>
            <a:r>
              <a:rPr lang="ru-RU" sz="2400" b="1" dirty="0" err="1">
                <a:solidFill>
                  <a:srgbClr val="202122"/>
                </a:solidFill>
                <a:latin typeface="Arial" panose="020B0604020202020204" pitchFamily="34" charset="0"/>
              </a:rPr>
              <a:t>аттенюаторлар</a:t>
            </a:r>
            <a:endParaRPr lang="ru-RU" sz="2400" b="1" dirty="0">
              <a:solidFill>
                <a:srgbClr val="202122"/>
              </a:solidFill>
              <a:latin typeface="Arial" panose="020B0604020202020204" pitchFamily="34" charset="0"/>
            </a:endParaRPr>
          </a:p>
          <a:p>
            <a:pPr marL="285750" indent="-285750">
              <a:buFont typeface="Wingdings" panose="05000000000000000000" pitchFamily="2" charset="2"/>
              <a:buChar char="§"/>
            </a:pPr>
            <a:r>
              <a:rPr lang="ru-RU" sz="2400" b="1" dirty="0" err="1">
                <a:solidFill>
                  <a:srgbClr val="202122"/>
                </a:solidFill>
                <a:latin typeface="Arial" panose="020B0604020202020204" pitchFamily="34" charset="0"/>
              </a:rPr>
              <a:t>кернеу</a:t>
            </a:r>
            <a:r>
              <a:rPr lang="ru-RU" sz="2400" b="1" dirty="0">
                <a:solidFill>
                  <a:srgbClr val="202122"/>
                </a:solidFill>
                <a:latin typeface="Arial" panose="020B0604020202020204" pitchFamily="34" charset="0"/>
              </a:rPr>
              <a:t> </a:t>
            </a:r>
            <a:r>
              <a:rPr lang="ru-RU" sz="2400" b="1" dirty="0" err="1">
                <a:solidFill>
                  <a:srgbClr val="202122"/>
                </a:solidFill>
                <a:latin typeface="Arial" panose="020B0604020202020204" pitchFamily="34" charset="0"/>
              </a:rPr>
              <a:t>және</a:t>
            </a:r>
            <a:r>
              <a:rPr lang="ru-RU" sz="2400" b="1" dirty="0">
                <a:solidFill>
                  <a:srgbClr val="202122"/>
                </a:solidFill>
                <a:latin typeface="Arial" panose="020B0604020202020204" pitchFamily="34" charset="0"/>
              </a:rPr>
              <a:t> </a:t>
            </a:r>
            <a:r>
              <a:rPr lang="ru-RU" sz="2400" b="1" dirty="0" err="1">
                <a:solidFill>
                  <a:srgbClr val="202122"/>
                </a:solidFill>
                <a:latin typeface="Arial" panose="020B0604020202020204" pitchFamily="34" charset="0"/>
              </a:rPr>
              <a:t>тоқ</a:t>
            </a:r>
            <a:r>
              <a:rPr lang="ru-RU" sz="2400" b="1" dirty="0">
                <a:solidFill>
                  <a:srgbClr val="202122"/>
                </a:solidFill>
                <a:latin typeface="Arial" panose="020B0604020202020204" pitchFamily="34" charset="0"/>
              </a:rPr>
              <a:t> стабилизаторы </a:t>
            </a:r>
          </a:p>
          <a:p>
            <a:pPr marL="285750" indent="-285750">
              <a:buFont typeface="Wingdings" panose="05000000000000000000" pitchFamily="2" charset="2"/>
              <a:buChar char="§"/>
            </a:pPr>
            <a:r>
              <a:rPr lang="ru-RU" sz="2400" b="1" dirty="0" err="1">
                <a:solidFill>
                  <a:srgbClr val="202122"/>
                </a:solidFill>
                <a:latin typeface="Arial" panose="020B0604020202020204" pitchFamily="34" charset="0"/>
              </a:rPr>
              <a:t>импульсті</a:t>
            </a:r>
            <a:r>
              <a:rPr lang="ru-RU" sz="2400" b="1" dirty="0">
                <a:solidFill>
                  <a:srgbClr val="202122"/>
                </a:solidFill>
                <a:latin typeface="Arial" panose="020B0604020202020204" pitchFamily="34" charset="0"/>
              </a:rPr>
              <a:t> </a:t>
            </a:r>
            <a:r>
              <a:rPr lang="ru-RU" sz="2400" b="1" dirty="0" err="1">
                <a:solidFill>
                  <a:srgbClr val="202122"/>
                </a:solidFill>
                <a:latin typeface="Arial" panose="020B0604020202020204" pitchFamily="34" charset="0"/>
              </a:rPr>
              <a:t>қорек</a:t>
            </a:r>
            <a:r>
              <a:rPr lang="ru-RU" sz="2400" b="1" dirty="0">
                <a:solidFill>
                  <a:srgbClr val="202122"/>
                </a:solidFill>
                <a:latin typeface="Arial" panose="020B0604020202020204" pitchFamily="34" charset="0"/>
              </a:rPr>
              <a:t> </a:t>
            </a:r>
            <a:r>
              <a:rPr lang="ru-RU" sz="2400" b="1" dirty="0" err="1">
                <a:solidFill>
                  <a:srgbClr val="202122"/>
                </a:solidFill>
                <a:latin typeface="Arial" panose="020B0604020202020204" pitchFamily="34" charset="0"/>
              </a:rPr>
              <a:t>блоктарының</a:t>
            </a:r>
            <a:r>
              <a:rPr lang="ru-RU" sz="2400" b="1" dirty="0">
                <a:solidFill>
                  <a:srgbClr val="202122"/>
                </a:solidFill>
                <a:latin typeface="Arial" panose="020B0604020202020204" pitchFamily="34" charset="0"/>
              </a:rPr>
              <a:t> </a:t>
            </a:r>
            <a:r>
              <a:rPr lang="ru-RU" sz="2400" b="1" dirty="0" err="1">
                <a:solidFill>
                  <a:srgbClr val="202122"/>
                </a:solidFill>
                <a:latin typeface="Arial" panose="020B0604020202020204" pitchFamily="34" charset="0"/>
              </a:rPr>
              <a:t>басқарушы</a:t>
            </a:r>
            <a:r>
              <a:rPr lang="ru-RU" sz="2400" b="1" dirty="0">
                <a:solidFill>
                  <a:srgbClr val="202122"/>
                </a:solidFill>
                <a:latin typeface="Arial" panose="020B0604020202020204" pitchFamily="34" charset="0"/>
              </a:rPr>
              <a:t> </a:t>
            </a:r>
            <a:r>
              <a:rPr lang="ru-RU" sz="2400" b="1" dirty="0" err="1">
                <a:solidFill>
                  <a:srgbClr val="202122"/>
                </a:solidFill>
                <a:latin typeface="Arial" panose="020B0604020202020204" pitchFamily="34" charset="0"/>
              </a:rPr>
              <a:t>микросхемалары</a:t>
            </a:r>
            <a:endParaRPr lang="ru-RU" sz="2400" b="1" dirty="0">
              <a:solidFill>
                <a:srgbClr val="202122"/>
              </a:solidFill>
              <a:latin typeface="Arial" panose="020B0604020202020204" pitchFamily="34" charset="0"/>
            </a:endParaRPr>
          </a:p>
          <a:p>
            <a:pPr marL="285750" indent="-285750">
              <a:buFont typeface="Wingdings" panose="05000000000000000000" pitchFamily="2" charset="2"/>
              <a:buChar char="§"/>
            </a:pPr>
            <a:r>
              <a:rPr lang="ru-RU" sz="2400" b="1" dirty="0">
                <a:solidFill>
                  <a:srgbClr val="202122"/>
                </a:solidFill>
                <a:latin typeface="Arial" panose="020B0604020202020204" pitchFamily="34" charset="0"/>
              </a:rPr>
              <a:t>Сигнал </a:t>
            </a:r>
            <a:r>
              <a:rPr lang="ru-RU" sz="2400" b="1" dirty="0" err="1">
                <a:solidFill>
                  <a:srgbClr val="202122"/>
                </a:solidFill>
                <a:latin typeface="Arial" panose="020B0604020202020204" pitchFamily="34" charset="0"/>
              </a:rPr>
              <a:t>түрлендіргіштері</a:t>
            </a:r>
            <a:endParaRPr lang="ru-RU" sz="2400" b="1" dirty="0">
              <a:solidFill>
                <a:srgbClr val="202122"/>
              </a:solidFill>
              <a:latin typeface="Arial" panose="020B0604020202020204" pitchFamily="34" charset="0"/>
            </a:endParaRPr>
          </a:p>
          <a:p>
            <a:pPr marL="285750" indent="-285750">
              <a:buFont typeface="Wingdings" panose="05000000000000000000" pitchFamily="2" charset="2"/>
              <a:buChar char="§"/>
            </a:pPr>
            <a:r>
              <a:rPr lang="ru-RU" sz="2400" b="1" dirty="0">
                <a:solidFill>
                  <a:srgbClr val="202122"/>
                </a:solidFill>
                <a:latin typeface="Arial" panose="020B0604020202020204" pitchFamily="34" charset="0"/>
              </a:rPr>
              <a:t>Синхронизация </a:t>
            </a:r>
            <a:r>
              <a:rPr lang="ru-RU" sz="2400" b="1" dirty="0" err="1">
                <a:solidFill>
                  <a:srgbClr val="202122"/>
                </a:solidFill>
                <a:latin typeface="Arial" panose="020B0604020202020204" pitchFamily="34" charset="0"/>
              </a:rPr>
              <a:t>схемалары</a:t>
            </a:r>
            <a:endParaRPr lang="ru-RU" sz="2400" b="1" dirty="0">
              <a:solidFill>
                <a:srgbClr val="202122"/>
              </a:solidFill>
              <a:latin typeface="Arial" panose="020B0604020202020204" pitchFamily="34" charset="0"/>
            </a:endParaRPr>
          </a:p>
          <a:p>
            <a:pPr marL="285750" indent="-285750">
              <a:buFont typeface="Wingdings" panose="05000000000000000000" pitchFamily="2" charset="2"/>
              <a:buChar char="§"/>
            </a:pPr>
            <a:r>
              <a:rPr lang="ru-RU" sz="2400" b="1" dirty="0" err="1">
                <a:solidFill>
                  <a:srgbClr val="202122"/>
                </a:solidFill>
                <a:latin typeface="Arial" panose="020B0604020202020204" pitchFamily="34" charset="0"/>
              </a:rPr>
              <a:t>Датчиктер</a:t>
            </a:r>
            <a:r>
              <a:rPr lang="ru-RU" sz="2400" b="1" dirty="0">
                <a:solidFill>
                  <a:srgbClr val="202122"/>
                </a:solidFill>
                <a:latin typeface="Arial" panose="020B0604020202020204" pitchFamily="34" charset="0"/>
              </a:rPr>
              <a:t> </a:t>
            </a:r>
          </a:p>
        </p:txBody>
      </p:sp>
    </p:spTree>
    <p:extLst>
      <p:ext uri="{BB962C8B-B14F-4D97-AF65-F5344CB8AC3E}">
        <p14:creationId xmlns:p14="http://schemas.microsoft.com/office/powerpoint/2010/main" val="305621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6FDBA0C-337A-B27C-CE86-1A46AE64EEF8}"/>
              </a:ext>
            </a:extLst>
          </p:cNvPr>
          <p:cNvSpPr>
            <a:spLocks noGrp="1"/>
          </p:cNvSpPr>
          <p:nvPr>
            <p:ph idx="1"/>
          </p:nvPr>
        </p:nvSpPr>
        <p:spPr>
          <a:xfrm>
            <a:off x="491614" y="255639"/>
            <a:ext cx="5604386" cy="6420464"/>
          </a:xfrm>
        </p:spPr>
        <p:txBody>
          <a:bodyPr>
            <a:normAutofit fontScale="77500" lnSpcReduction="20000"/>
          </a:bodyPr>
          <a:lstStyle/>
          <a:p>
            <a:r>
              <a:rPr lang="kk-KZ" dirty="0"/>
              <a:t>Аналогты компьютерлерде </a:t>
            </a:r>
            <a:endParaRPr lang="en-US" dirty="0"/>
          </a:p>
          <a:p>
            <a:r>
              <a:rPr lang="ru-RU" dirty="0"/>
              <a:t>блок питания</a:t>
            </a:r>
            <a:r>
              <a:rPr lang="kk-KZ" dirty="0"/>
              <a:t>ларда (</a:t>
            </a:r>
            <a:r>
              <a:rPr lang="en-US" dirty="0"/>
              <a:t>LM317, </a:t>
            </a:r>
            <a:r>
              <a:rPr lang="ru-RU" b="0" i="0" dirty="0">
                <a:solidFill>
                  <a:srgbClr val="202122"/>
                </a:solidFill>
                <a:effectLst/>
                <a:latin typeface="Arial" panose="020B0604020202020204" pitchFamily="34" charset="0"/>
              </a:rPr>
              <a:t>КР1170ЕН12</a:t>
            </a:r>
            <a:r>
              <a:rPr lang="kk-KZ" dirty="0"/>
              <a:t>)</a:t>
            </a:r>
            <a:endParaRPr lang="en-US" dirty="0"/>
          </a:p>
          <a:p>
            <a:r>
              <a:rPr lang="kk-KZ" dirty="0"/>
              <a:t>Фотоаппараттарды (</a:t>
            </a:r>
            <a:r>
              <a:rPr lang="en-US" b="0" i="0" dirty="0">
                <a:solidFill>
                  <a:srgbClr val="202122"/>
                </a:solidFill>
                <a:effectLst/>
                <a:latin typeface="Arial" panose="020B0604020202020204" pitchFamily="34" charset="0"/>
              </a:rPr>
              <a:t>ICX404AL</a:t>
            </a:r>
            <a:r>
              <a:rPr lang="kk-KZ" dirty="0"/>
              <a:t>)</a:t>
            </a:r>
          </a:p>
          <a:p>
            <a:r>
              <a:rPr lang="kk-KZ" dirty="0"/>
              <a:t>Дыбыс күшейткіштерде (</a:t>
            </a:r>
            <a:r>
              <a:rPr lang="en-US" b="0" i="0" dirty="0">
                <a:solidFill>
                  <a:srgbClr val="202122"/>
                </a:solidFill>
                <a:effectLst/>
                <a:latin typeface="Arial" panose="020B0604020202020204" pitchFamily="34" charset="0"/>
              </a:rPr>
              <a:t>LA4420, </a:t>
            </a:r>
            <a:r>
              <a:rPr lang="ru-RU" b="0" i="0" dirty="0">
                <a:solidFill>
                  <a:srgbClr val="202122"/>
                </a:solidFill>
                <a:effectLst/>
                <a:latin typeface="Arial" panose="020B0604020202020204" pitchFamily="34" charset="0"/>
              </a:rPr>
              <a:t>К174УН5, К174УН7</a:t>
            </a:r>
            <a:r>
              <a:rPr lang="kk-KZ" dirty="0"/>
              <a:t>)</a:t>
            </a:r>
          </a:p>
          <a:p>
            <a:r>
              <a:rPr lang="ru-RU" dirty="0" err="1"/>
              <a:t>Өлшеу</a:t>
            </a:r>
            <a:r>
              <a:rPr lang="ru-RU" dirty="0"/>
              <a:t> </a:t>
            </a:r>
            <a:r>
              <a:rPr lang="ru-RU" dirty="0" err="1"/>
              <a:t>аспаптарында</a:t>
            </a:r>
            <a:endParaRPr lang="ru-RU" dirty="0"/>
          </a:p>
          <a:p>
            <a:pPr marL="0" indent="0">
              <a:buNone/>
            </a:pPr>
            <a:r>
              <a:rPr lang="ru-RU" dirty="0" err="1"/>
              <a:t>қысым</a:t>
            </a:r>
            <a:r>
              <a:rPr lang="ru-RU" dirty="0"/>
              <a:t> </a:t>
            </a:r>
            <a:r>
              <a:rPr lang="ru-RU" dirty="0" err="1"/>
              <a:t>сенсорлары</a:t>
            </a:r>
            <a:r>
              <a:rPr lang="ru-RU" dirty="0"/>
              <a:t> (</a:t>
            </a:r>
            <a:r>
              <a:rPr lang="en-US" dirty="0"/>
              <a:t>MP3V5100)</a:t>
            </a:r>
          </a:p>
          <a:p>
            <a:pPr marL="0" indent="0">
              <a:buNone/>
            </a:pPr>
            <a:r>
              <a:rPr lang="ru-RU" dirty="0"/>
              <a:t>магнит </a:t>
            </a:r>
            <a:r>
              <a:rPr lang="ru-RU" dirty="0" err="1"/>
              <a:t>өрісінің</a:t>
            </a:r>
            <a:r>
              <a:rPr lang="ru-RU" dirty="0"/>
              <a:t> </a:t>
            </a:r>
            <a:r>
              <a:rPr lang="ru-RU" dirty="0" err="1"/>
              <a:t>сенсорлары</a:t>
            </a:r>
            <a:r>
              <a:rPr lang="ru-RU" dirty="0"/>
              <a:t> (</a:t>
            </a:r>
            <a:r>
              <a:rPr lang="en-US" dirty="0"/>
              <a:t>UR1101HP30)</a:t>
            </a:r>
          </a:p>
          <a:p>
            <a:pPr marL="0" indent="0">
              <a:buNone/>
            </a:pPr>
            <a:r>
              <a:rPr lang="ru-RU" dirty="0"/>
              <a:t>температура </a:t>
            </a:r>
            <a:r>
              <a:rPr lang="ru-RU" dirty="0" err="1"/>
              <a:t>сенсорлары</a:t>
            </a:r>
            <a:r>
              <a:rPr lang="ru-RU" dirty="0"/>
              <a:t> (</a:t>
            </a:r>
            <a:r>
              <a:rPr lang="en-US" dirty="0"/>
              <a:t>L1V1335[19], MAX6613)</a:t>
            </a:r>
          </a:p>
          <a:p>
            <a:r>
              <a:rPr lang="ru-RU" dirty="0" err="1"/>
              <a:t>Радиотаратқыштар</a:t>
            </a:r>
            <a:r>
              <a:rPr lang="ru-RU" dirty="0"/>
              <a:t> мен </a:t>
            </a:r>
            <a:r>
              <a:rPr lang="ru-RU" dirty="0" err="1"/>
              <a:t>қабылдағыштарда</a:t>
            </a:r>
            <a:endParaRPr lang="ru-RU" dirty="0"/>
          </a:p>
          <a:p>
            <a:pPr marL="0" indent="0">
              <a:buNone/>
            </a:pPr>
            <a:r>
              <a:rPr lang="en-US" dirty="0"/>
              <a:t>AM </a:t>
            </a:r>
            <a:r>
              <a:rPr lang="ru-RU" dirty="0"/>
              <a:t>сигнал </a:t>
            </a:r>
            <a:r>
              <a:rPr lang="ru-RU" dirty="0" err="1"/>
              <a:t>детекторлары</a:t>
            </a:r>
            <a:r>
              <a:rPr lang="ru-RU" dirty="0"/>
              <a:t> (</a:t>
            </a:r>
            <a:r>
              <a:rPr lang="en-US" dirty="0"/>
              <a:t>K175DA1)</a:t>
            </a:r>
          </a:p>
          <a:p>
            <a:pPr marL="0" indent="0">
              <a:buNone/>
            </a:pPr>
            <a:r>
              <a:rPr lang="en-US" dirty="0"/>
              <a:t>FM </a:t>
            </a:r>
            <a:r>
              <a:rPr lang="ru-RU" dirty="0"/>
              <a:t>сигнал </a:t>
            </a:r>
            <a:r>
              <a:rPr lang="ru-RU" dirty="0" err="1"/>
              <a:t>детекторлары</a:t>
            </a:r>
            <a:r>
              <a:rPr lang="ru-RU" dirty="0"/>
              <a:t> (</a:t>
            </a:r>
            <a:r>
              <a:rPr lang="en-US" dirty="0"/>
              <a:t>K174UR7)</a:t>
            </a:r>
          </a:p>
          <a:p>
            <a:pPr marL="0" indent="0">
              <a:buNone/>
            </a:pPr>
            <a:r>
              <a:rPr lang="ru-RU" dirty="0" err="1"/>
              <a:t>араластырғыштар</a:t>
            </a:r>
            <a:r>
              <a:rPr lang="ru-RU" dirty="0"/>
              <a:t> (</a:t>
            </a:r>
            <a:r>
              <a:rPr lang="en-US" dirty="0"/>
              <a:t>K174PS1)</a:t>
            </a:r>
          </a:p>
          <a:p>
            <a:pPr marL="0" indent="0">
              <a:buNone/>
            </a:pPr>
            <a:r>
              <a:rPr lang="ru-RU" dirty="0" err="1"/>
              <a:t>жоғары</a:t>
            </a:r>
            <a:r>
              <a:rPr lang="ru-RU" dirty="0"/>
              <a:t> </a:t>
            </a:r>
            <a:r>
              <a:rPr lang="ru-RU" dirty="0" err="1"/>
              <a:t>жиілікті</a:t>
            </a:r>
            <a:r>
              <a:rPr lang="ru-RU" dirty="0"/>
              <a:t> </a:t>
            </a:r>
            <a:r>
              <a:rPr lang="ru-RU" dirty="0" err="1"/>
              <a:t>күшейткіштер</a:t>
            </a:r>
            <a:r>
              <a:rPr lang="ru-RU" dirty="0"/>
              <a:t> (</a:t>
            </a:r>
            <a:r>
              <a:rPr lang="en-US" dirty="0"/>
              <a:t>K157XA1)</a:t>
            </a:r>
          </a:p>
          <a:p>
            <a:pPr marL="0" indent="0">
              <a:buNone/>
            </a:pPr>
            <a:r>
              <a:rPr lang="ru-RU" dirty="0" err="1"/>
              <a:t>аралық</a:t>
            </a:r>
            <a:r>
              <a:rPr lang="ru-RU" dirty="0"/>
              <a:t> </a:t>
            </a:r>
            <a:r>
              <a:rPr lang="ru-RU" dirty="0" err="1"/>
              <a:t>жиілікті</a:t>
            </a:r>
            <a:r>
              <a:rPr lang="ru-RU" dirty="0"/>
              <a:t> </a:t>
            </a:r>
            <a:r>
              <a:rPr lang="ru-RU" dirty="0" err="1"/>
              <a:t>күшейткіштер</a:t>
            </a:r>
            <a:r>
              <a:rPr lang="ru-RU" dirty="0"/>
              <a:t> (</a:t>
            </a:r>
            <a:r>
              <a:rPr lang="en-US" dirty="0"/>
              <a:t>K157XA2, K171UR1)</a:t>
            </a:r>
          </a:p>
          <a:p>
            <a:pPr marL="0" indent="0">
              <a:buNone/>
            </a:pPr>
            <a:r>
              <a:rPr lang="ru-RU" dirty="0" err="1"/>
              <a:t>бір</a:t>
            </a:r>
            <a:r>
              <a:rPr lang="ru-RU" dirty="0"/>
              <a:t> </a:t>
            </a:r>
            <a:r>
              <a:rPr lang="ru-RU" dirty="0" err="1"/>
              <a:t>чипті</a:t>
            </a:r>
            <a:r>
              <a:rPr lang="ru-RU" dirty="0"/>
              <a:t> </a:t>
            </a:r>
            <a:r>
              <a:rPr lang="ru-RU" dirty="0" err="1"/>
              <a:t>радиоқабылдағыштар</a:t>
            </a:r>
            <a:r>
              <a:rPr lang="ru-RU" dirty="0"/>
              <a:t> (</a:t>
            </a:r>
            <a:r>
              <a:rPr lang="en-US" dirty="0"/>
              <a:t>K174XA10)</a:t>
            </a:r>
          </a:p>
          <a:p>
            <a:pPr marL="0" indent="0">
              <a:buNone/>
            </a:pPr>
            <a:endParaRPr lang="kk-KZ" dirty="0"/>
          </a:p>
          <a:p>
            <a:endParaRPr lang="ru-KZ" dirty="0"/>
          </a:p>
        </p:txBody>
      </p:sp>
      <p:pic>
        <p:nvPicPr>
          <p:cNvPr id="8196" name="Picture 4" descr="LM101AJ Texas Instruments | Mouser Turkey">
            <a:extLst>
              <a:ext uri="{FF2B5EF4-FFF2-40B4-BE49-F238E27FC236}">
                <a16:creationId xmlns:a16="http://schemas.microsoft.com/office/drawing/2014/main" id="{1D159962-54F0-8CF1-519F-408A1AE0F7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084" b="17510"/>
          <a:stretch/>
        </p:blipFill>
        <p:spPr bwMode="auto">
          <a:xfrm>
            <a:off x="8756341" y="358222"/>
            <a:ext cx="2014383" cy="131752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A5BB9E45-2EA0-8296-8CC9-A3897D776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0724" y="161617"/>
            <a:ext cx="1166152" cy="18877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6D581C-80F2-B771-B1EC-DD1AFE269BD2}"/>
              </a:ext>
            </a:extLst>
          </p:cNvPr>
          <p:cNvSpPr txBox="1"/>
          <p:nvPr/>
        </p:nvSpPr>
        <p:spPr>
          <a:xfrm>
            <a:off x="9076254" y="2143433"/>
            <a:ext cx="1579278" cy="646331"/>
          </a:xfrm>
          <a:prstGeom prst="rect">
            <a:avLst/>
          </a:prstGeom>
          <a:noFill/>
        </p:spPr>
        <p:txBody>
          <a:bodyPr wrap="none" rtlCol="0">
            <a:spAutoFit/>
          </a:bodyPr>
          <a:lstStyle/>
          <a:p>
            <a:r>
              <a:rPr lang="en-US" sz="3600" dirty="0"/>
              <a:t>LM 101</a:t>
            </a:r>
            <a:endParaRPr lang="ru-KZ" sz="3600" dirty="0"/>
          </a:p>
        </p:txBody>
      </p:sp>
      <p:sp>
        <p:nvSpPr>
          <p:cNvPr id="5" name="TextBox 4">
            <a:extLst>
              <a:ext uri="{FF2B5EF4-FFF2-40B4-BE49-F238E27FC236}">
                <a16:creationId xmlns:a16="http://schemas.microsoft.com/office/drawing/2014/main" id="{AFE9F3D7-E085-7356-115D-FB035640291C}"/>
              </a:ext>
            </a:extLst>
          </p:cNvPr>
          <p:cNvSpPr txBox="1"/>
          <p:nvPr/>
        </p:nvSpPr>
        <p:spPr>
          <a:xfrm>
            <a:off x="10655532" y="2101143"/>
            <a:ext cx="1396536" cy="646331"/>
          </a:xfrm>
          <a:prstGeom prst="rect">
            <a:avLst/>
          </a:prstGeom>
          <a:noFill/>
        </p:spPr>
        <p:txBody>
          <a:bodyPr wrap="none" rtlCol="0">
            <a:spAutoFit/>
          </a:bodyPr>
          <a:lstStyle/>
          <a:p>
            <a:r>
              <a:rPr lang="en-US" sz="3600" dirty="0"/>
              <a:t>uA741</a:t>
            </a:r>
            <a:endParaRPr lang="ru-KZ" sz="3600" dirty="0"/>
          </a:p>
        </p:txBody>
      </p:sp>
      <p:pic>
        <p:nvPicPr>
          <p:cNvPr id="8200" name="Picture 8">
            <a:extLst>
              <a:ext uri="{FF2B5EF4-FFF2-40B4-BE49-F238E27FC236}">
                <a16:creationId xmlns:a16="http://schemas.microsoft.com/office/drawing/2014/main" id="{9EC88BE3-73AC-4D2D-E568-4A96A1F077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959" y="3172872"/>
            <a:ext cx="5878589" cy="342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764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AB5C26-55A2-85D1-100C-53C796B04BF9}"/>
              </a:ext>
            </a:extLst>
          </p:cNvPr>
          <p:cNvSpPr>
            <a:spLocks noGrp="1"/>
          </p:cNvSpPr>
          <p:nvPr>
            <p:ph type="title"/>
          </p:nvPr>
        </p:nvSpPr>
        <p:spPr>
          <a:xfrm>
            <a:off x="704235" y="-362000"/>
            <a:ext cx="10515600" cy="1325563"/>
          </a:xfrm>
        </p:spPr>
        <p:txBody>
          <a:bodyPr/>
          <a:lstStyle/>
          <a:p>
            <a:r>
              <a:rPr lang="ru-RU" dirty="0" err="1"/>
              <a:t>Цифрлық</a:t>
            </a:r>
            <a:r>
              <a:rPr lang="ru-RU" dirty="0"/>
              <a:t> </a:t>
            </a:r>
            <a:r>
              <a:rPr lang="ru-RU" dirty="0" err="1"/>
              <a:t>интегралдық</a:t>
            </a:r>
            <a:r>
              <a:rPr lang="ru-RU" dirty="0"/>
              <a:t> схема </a:t>
            </a:r>
            <a:endParaRPr lang="ru-KZ" dirty="0"/>
          </a:p>
        </p:txBody>
      </p:sp>
      <p:sp>
        <p:nvSpPr>
          <p:cNvPr id="3" name="Объект 2">
            <a:extLst>
              <a:ext uri="{FF2B5EF4-FFF2-40B4-BE49-F238E27FC236}">
                <a16:creationId xmlns:a16="http://schemas.microsoft.com/office/drawing/2014/main" id="{4401678F-BA65-AF27-71CA-8CEF96122D1D}"/>
              </a:ext>
            </a:extLst>
          </p:cNvPr>
          <p:cNvSpPr>
            <a:spLocks noGrp="1"/>
          </p:cNvSpPr>
          <p:nvPr>
            <p:ph idx="1"/>
          </p:nvPr>
        </p:nvSpPr>
        <p:spPr>
          <a:xfrm>
            <a:off x="570270" y="658763"/>
            <a:ext cx="10783529" cy="2900515"/>
          </a:xfrm>
        </p:spPr>
        <p:txBody>
          <a:bodyPr>
            <a:normAutofit/>
          </a:bodyPr>
          <a:lstStyle/>
          <a:p>
            <a:pPr algn="just"/>
            <a:r>
              <a:rPr lang="ru-RU" dirty="0" err="1"/>
              <a:t>Цифрлық</a:t>
            </a:r>
            <a:r>
              <a:rPr lang="ru-RU" dirty="0"/>
              <a:t> ИС </a:t>
            </a:r>
            <a:r>
              <a:rPr lang="ru-RU" dirty="0" err="1"/>
              <a:t>екі</a:t>
            </a:r>
            <a:r>
              <a:rPr lang="ru-RU" dirty="0"/>
              <a:t> </a:t>
            </a:r>
            <a:r>
              <a:rPr lang="ru-RU" dirty="0" err="1"/>
              <a:t>тұрақты</a:t>
            </a:r>
            <a:r>
              <a:rPr lang="ru-RU" dirty="0"/>
              <a:t> </a:t>
            </a:r>
            <a:r>
              <a:rPr lang="ru-RU" dirty="0" err="1"/>
              <a:t>күйде</a:t>
            </a:r>
            <a:r>
              <a:rPr lang="ru-RU" dirty="0"/>
              <a:t> (</a:t>
            </a:r>
            <a:r>
              <a:rPr lang="ru-RU" dirty="0" err="1"/>
              <a:t>ашық</a:t>
            </a:r>
            <a:r>
              <a:rPr lang="ru-RU" dirty="0"/>
              <a:t> </a:t>
            </a:r>
            <a:r>
              <a:rPr lang="ru-RU" dirty="0" err="1"/>
              <a:t>және</a:t>
            </a:r>
            <a:r>
              <a:rPr lang="ru-RU" dirty="0"/>
              <a:t> </a:t>
            </a:r>
            <a:r>
              <a:rPr lang="ru-RU" dirty="0" err="1"/>
              <a:t>жабық</a:t>
            </a:r>
            <a:r>
              <a:rPr lang="ru-RU" dirty="0"/>
              <a:t>) бола </a:t>
            </a:r>
            <a:r>
              <a:rPr lang="ru-RU" dirty="0" err="1"/>
              <a:t>алатын</a:t>
            </a:r>
            <a:r>
              <a:rPr lang="ru-RU" dirty="0"/>
              <a:t> </a:t>
            </a:r>
            <a:r>
              <a:rPr lang="ru-RU" dirty="0" err="1"/>
              <a:t>транзисторлық</a:t>
            </a:r>
            <a:r>
              <a:rPr lang="ru-RU" dirty="0"/>
              <a:t> к</a:t>
            </a:r>
            <a:r>
              <a:rPr lang="kk-KZ" dirty="0"/>
              <a:t>ілттерге</a:t>
            </a:r>
            <a:r>
              <a:rPr lang="ru-RU" dirty="0"/>
              <a:t> </a:t>
            </a:r>
            <a:r>
              <a:rPr lang="ru-RU" dirty="0" err="1"/>
              <a:t>негізделген</a:t>
            </a:r>
            <a:r>
              <a:rPr lang="ru-RU" dirty="0"/>
              <a:t>. </a:t>
            </a:r>
            <a:r>
              <a:rPr lang="ru-RU" dirty="0" err="1"/>
              <a:t>Транзисторлық</a:t>
            </a:r>
            <a:r>
              <a:rPr lang="ru-RU" dirty="0"/>
              <a:t> </a:t>
            </a:r>
            <a:r>
              <a:rPr lang="ru-RU" dirty="0" err="1"/>
              <a:t>қосқыштарды</a:t>
            </a:r>
            <a:r>
              <a:rPr lang="ru-RU" dirty="0"/>
              <a:t> </a:t>
            </a:r>
            <a:r>
              <a:rPr lang="ru-RU" dirty="0" err="1"/>
              <a:t>қолдану</a:t>
            </a:r>
            <a:r>
              <a:rPr lang="ru-RU" dirty="0"/>
              <a:t> </a:t>
            </a:r>
            <a:r>
              <a:rPr lang="ru-RU" dirty="0" err="1"/>
              <a:t>әртүрлі</a:t>
            </a:r>
            <a:r>
              <a:rPr lang="ru-RU" dirty="0"/>
              <a:t> </a:t>
            </a:r>
            <a:r>
              <a:rPr lang="ru-RU" dirty="0" err="1"/>
              <a:t>логикалық</a:t>
            </a:r>
            <a:r>
              <a:rPr lang="ru-RU" dirty="0"/>
              <a:t>, </a:t>
            </a:r>
            <a:r>
              <a:rPr lang="ru-RU" dirty="0" err="1"/>
              <a:t>триггерлік</a:t>
            </a:r>
            <a:r>
              <a:rPr lang="ru-RU" dirty="0"/>
              <a:t> </a:t>
            </a:r>
            <a:r>
              <a:rPr lang="ru-RU" dirty="0" err="1"/>
              <a:t>және</a:t>
            </a:r>
            <a:r>
              <a:rPr lang="ru-RU" dirty="0"/>
              <a:t> </a:t>
            </a:r>
            <a:r>
              <a:rPr lang="ru-RU" dirty="0" err="1"/>
              <a:t>басқа</a:t>
            </a:r>
            <a:r>
              <a:rPr lang="ru-RU" dirty="0"/>
              <a:t> </a:t>
            </a:r>
            <a:r>
              <a:rPr lang="ru-RU" dirty="0" err="1"/>
              <a:t>интегралдық</a:t>
            </a:r>
            <a:r>
              <a:rPr lang="ru-RU" dirty="0"/>
              <a:t> </a:t>
            </a:r>
            <a:r>
              <a:rPr lang="ru-RU" dirty="0" err="1"/>
              <a:t>схемаларды</a:t>
            </a:r>
            <a:r>
              <a:rPr lang="ru-RU" dirty="0"/>
              <a:t> </a:t>
            </a:r>
            <a:r>
              <a:rPr lang="ru-RU" dirty="0" err="1"/>
              <a:t>жасауға</a:t>
            </a:r>
            <a:r>
              <a:rPr lang="ru-RU" dirty="0"/>
              <a:t> </a:t>
            </a:r>
            <a:r>
              <a:rPr lang="ru-RU" dirty="0" err="1"/>
              <a:t>мүмкіндік</a:t>
            </a:r>
            <a:r>
              <a:rPr lang="ru-RU" dirty="0"/>
              <a:t> </a:t>
            </a:r>
            <a:r>
              <a:rPr lang="ru-RU" dirty="0" err="1"/>
              <a:t>береді</a:t>
            </a:r>
            <a:r>
              <a:rPr lang="ru-RU" dirty="0"/>
              <a:t>. </a:t>
            </a:r>
            <a:r>
              <a:rPr lang="ru-RU" dirty="0" err="1"/>
              <a:t>Цифрлық</a:t>
            </a:r>
            <a:r>
              <a:rPr lang="ru-RU" dirty="0"/>
              <a:t> </a:t>
            </a:r>
            <a:r>
              <a:rPr lang="ru-RU" dirty="0" err="1"/>
              <a:t>интегралдық</a:t>
            </a:r>
            <a:r>
              <a:rPr lang="ru-RU" dirty="0"/>
              <a:t> </a:t>
            </a:r>
            <a:r>
              <a:rPr lang="ru-RU" dirty="0" err="1"/>
              <a:t>микросхемалар</a:t>
            </a:r>
            <a:r>
              <a:rPr lang="ru-RU" dirty="0"/>
              <a:t> </a:t>
            </a:r>
            <a:r>
              <a:rPr lang="ru-RU" dirty="0" err="1"/>
              <a:t>электрондық</a:t>
            </a:r>
            <a:r>
              <a:rPr lang="ru-RU" dirty="0"/>
              <a:t> </a:t>
            </a:r>
            <a:r>
              <a:rPr lang="ru-RU" dirty="0" err="1"/>
              <a:t>есептеуіш</a:t>
            </a:r>
            <a:r>
              <a:rPr lang="ru-RU" dirty="0"/>
              <a:t> </a:t>
            </a:r>
            <a:r>
              <a:rPr lang="ru-RU" dirty="0" err="1"/>
              <a:t>машиналардың</a:t>
            </a:r>
            <a:r>
              <a:rPr lang="ru-RU" dirty="0"/>
              <a:t> (</a:t>
            </a:r>
            <a:r>
              <a:rPr lang="ru-RU" dirty="0" err="1"/>
              <a:t>компьютерлердің</a:t>
            </a:r>
            <a:r>
              <a:rPr lang="ru-RU" dirty="0"/>
              <a:t>), </a:t>
            </a:r>
            <a:r>
              <a:rPr lang="ru-RU" dirty="0" err="1"/>
              <a:t>автоматтандыру</a:t>
            </a:r>
            <a:r>
              <a:rPr lang="ru-RU" dirty="0"/>
              <a:t> </a:t>
            </a:r>
            <a:r>
              <a:rPr lang="ru-RU" dirty="0" err="1"/>
              <a:t>жүйелерінің</a:t>
            </a:r>
            <a:r>
              <a:rPr lang="ru-RU" dirty="0"/>
              <a:t> </a:t>
            </a:r>
            <a:r>
              <a:rPr lang="ru-RU" dirty="0" err="1"/>
              <a:t>және</a:t>
            </a:r>
            <a:r>
              <a:rPr lang="ru-RU" dirty="0"/>
              <a:t> </a:t>
            </a:r>
            <a:r>
              <a:rPr lang="ru-RU" dirty="0" err="1"/>
              <a:t>т.б</a:t>
            </a:r>
            <a:r>
              <a:rPr lang="ru-RU" dirty="0"/>
              <a:t>. </a:t>
            </a:r>
            <a:r>
              <a:rPr lang="ru-RU" dirty="0" err="1"/>
              <a:t>дискретті</a:t>
            </a:r>
            <a:r>
              <a:rPr lang="ru-RU" dirty="0"/>
              <a:t> </a:t>
            </a:r>
            <a:r>
              <a:rPr lang="ru-RU" dirty="0" err="1"/>
              <a:t>ақпаратты</a:t>
            </a:r>
            <a:r>
              <a:rPr lang="ru-RU" dirty="0"/>
              <a:t> </a:t>
            </a:r>
            <a:r>
              <a:rPr lang="ru-RU" dirty="0" err="1"/>
              <a:t>өңдеу</a:t>
            </a:r>
            <a:r>
              <a:rPr lang="ru-RU" dirty="0"/>
              <a:t> </a:t>
            </a:r>
            <a:r>
              <a:rPr lang="ru-RU" dirty="0" err="1"/>
              <a:t>құрылғыларында</a:t>
            </a:r>
            <a:r>
              <a:rPr lang="ru-RU" dirty="0"/>
              <a:t> </a:t>
            </a:r>
            <a:r>
              <a:rPr lang="ru-RU" dirty="0" err="1"/>
              <a:t>қолданылады</a:t>
            </a:r>
            <a:r>
              <a:rPr lang="ru-RU" dirty="0"/>
              <a:t>.</a:t>
            </a:r>
            <a:endParaRPr lang="ru-KZ" dirty="0"/>
          </a:p>
        </p:txBody>
      </p:sp>
      <p:sp>
        <p:nvSpPr>
          <p:cNvPr id="5" name="TextBox 4">
            <a:extLst>
              <a:ext uri="{FF2B5EF4-FFF2-40B4-BE49-F238E27FC236}">
                <a16:creationId xmlns:a16="http://schemas.microsoft.com/office/drawing/2014/main" id="{E8CCDF61-96BC-2568-BACD-8EF1107877C3}"/>
              </a:ext>
            </a:extLst>
          </p:cNvPr>
          <p:cNvSpPr txBox="1"/>
          <p:nvPr/>
        </p:nvSpPr>
        <p:spPr>
          <a:xfrm>
            <a:off x="838201" y="3510022"/>
            <a:ext cx="3274141" cy="3139321"/>
          </a:xfrm>
          <a:prstGeom prst="rect">
            <a:avLst/>
          </a:prstGeom>
          <a:noFill/>
        </p:spPr>
        <p:txBody>
          <a:bodyPr wrap="square">
            <a:spAutoFit/>
          </a:bodyPr>
          <a:lstStyle/>
          <a:p>
            <a:r>
              <a:rPr lang="ru-KZ" dirty="0" err="1"/>
              <a:t>логикалық</a:t>
            </a:r>
            <a:r>
              <a:rPr lang="ru-KZ" dirty="0"/>
              <a:t> </a:t>
            </a:r>
            <a:r>
              <a:rPr lang="ru-KZ" dirty="0" err="1"/>
              <a:t>элементтер</a:t>
            </a:r>
            <a:endParaRPr lang="ru-KZ" dirty="0"/>
          </a:p>
          <a:p>
            <a:r>
              <a:rPr lang="ru-KZ" dirty="0" err="1"/>
              <a:t>триггерлер</a:t>
            </a:r>
            <a:endParaRPr lang="ru-KZ" dirty="0"/>
          </a:p>
          <a:p>
            <a:r>
              <a:rPr lang="kk-KZ" dirty="0"/>
              <a:t>санағыштар</a:t>
            </a:r>
            <a:endParaRPr lang="ru-KZ" dirty="0"/>
          </a:p>
          <a:p>
            <a:r>
              <a:rPr lang="kk-KZ" dirty="0"/>
              <a:t>регистрлер</a:t>
            </a:r>
            <a:endParaRPr lang="ru-KZ" dirty="0"/>
          </a:p>
          <a:p>
            <a:r>
              <a:rPr lang="ru-KZ" dirty="0" err="1"/>
              <a:t>буферлік</a:t>
            </a:r>
            <a:r>
              <a:rPr lang="ru-KZ" dirty="0"/>
              <a:t> </a:t>
            </a:r>
            <a:r>
              <a:rPr lang="ru-KZ" dirty="0" err="1"/>
              <a:t>түрлендіргіштер</a:t>
            </a:r>
            <a:endParaRPr lang="ru-KZ" dirty="0"/>
          </a:p>
          <a:p>
            <a:r>
              <a:rPr lang="kk-KZ" dirty="0"/>
              <a:t>шифраторлар</a:t>
            </a:r>
            <a:endParaRPr lang="ru-KZ" dirty="0"/>
          </a:p>
          <a:p>
            <a:r>
              <a:rPr lang="kk-KZ" dirty="0"/>
              <a:t>дешифраторлар</a:t>
            </a:r>
            <a:endParaRPr lang="ru-KZ" dirty="0"/>
          </a:p>
          <a:p>
            <a:r>
              <a:rPr lang="ru-KZ" dirty="0" err="1"/>
              <a:t>сандық</a:t>
            </a:r>
            <a:r>
              <a:rPr lang="ru-KZ" dirty="0"/>
              <a:t> компаратор</a:t>
            </a:r>
          </a:p>
          <a:p>
            <a:r>
              <a:rPr lang="ru-KZ" dirty="0" err="1"/>
              <a:t>мультиплексорлар</a:t>
            </a:r>
            <a:endParaRPr lang="ru-KZ" dirty="0"/>
          </a:p>
          <a:p>
            <a:r>
              <a:rPr lang="ru-KZ" dirty="0" err="1"/>
              <a:t>демультиплексорлар</a:t>
            </a:r>
            <a:endParaRPr lang="ru-KZ" dirty="0"/>
          </a:p>
          <a:p>
            <a:r>
              <a:rPr lang="kk-KZ" dirty="0"/>
              <a:t>сумматорлар</a:t>
            </a:r>
            <a:endParaRPr lang="ru-KZ" dirty="0"/>
          </a:p>
        </p:txBody>
      </p:sp>
      <p:sp>
        <p:nvSpPr>
          <p:cNvPr id="7" name="TextBox 6">
            <a:extLst>
              <a:ext uri="{FF2B5EF4-FFF2-40B4-BE49-F238E27FC236}">
                <a16:creationId xmlns:a16="http://schemas.microsoft.com/office/drawing/2014/main" id="{DF66A428-D32A-6494-33BB-78DB5E00DC71}"/>
              </a:ext>
            </a:extLst>
          </p:cNvPr>
          <p:cNvSpPr txBox="1"/>
          <p:nvPr/>
        </p:nvSpPr>
        <p:spPr>
          <a:xfrm>
            <a:off x="4945628" y="3510022"/>
            <a:ext cx="6096000" cy="2862322"/>
          </a:xfrm>
          <a:prstGeom prst="rect">
            <a:avLst/>
          </a:prstGeom>
          <a:noFill/>
        </p:spPr>
        <p:txBody>
          <a:bodyPr wrap="square">
            <a:spAutoFit/>
          </a:bodyPr>
          <a:lstStyle/>
          <a:p>
            <a:r>
              <a:rPr lang="ru-KZ" dirty="0"/>
              <a:t>жарты</a:t>
            </a:r>
            <a:r>
              <a:rPr lang="kk-KZ" dirty="0"/>
              <a:t>лай</a:t>
            </a:r>
            <a:r>
              <a:rPr lang="ru-KZ" dirty="0"/>
              <a:t> </a:t>
            </a:r>
            <a:r>
              <a:rPr lang="kk-KZ" dirty="0"/>
              <a:t>сумматорлар</a:t>
            </a:r>
            <a:endParaRPr lang="ru-KZ" dirty="0"/>
          </a:p>
          <a:p>
            <a:r>
              <a:rPr lang="kk-KZ" dirty="0"/>
              <a:t>кілттер</a:t>
            </a:r>
            <a:endParaRPr lang="ru-KZ" dirty="0"/>
          </a:p>
          <a:p>
            <a:r>
              <a:rPr lang="kk-KZ" dirty="0"/>
              <a:t>АЛУ</a:t>
            </a:r>
            <a:endParaRPr lang="ru-KZ" dirty="0"/>
          </a:p>
          <a:p>
            <a:r>
              <a:rPr lang="ru-KZ" dirty="0" err="1"/>
              <a:t>микроконтроллерлер</a:t>
            </a:r>
            <a:endParaRPr lang="ru-KZ" dirty="0"/>
          </a:p>
          <a:p>
            <a:r>
              <a:rPr lang="ru-KZ" dirty="0"/>
              <a:t>(микро)</a:t>
            </a:r>
            <a:r>
              <a:rPr lang="ru-KZ" dirty="0" err="1"/>
              <a:t>процессорлар</a:t>
            </a:r>
            <a:r>
              <a:rPr lang="ru-KZ" dirty="0"/>
              <a:t> (</a:t>
            </a:r>
            <a:r>
              <a:rPr lang="ru-KZ" dirty="0" err="1"/>
              <a:t>соның</a:t>
            </a:r>
            <a:r>
              <a:rPr lang="ru-KZ" dirty="0"/>
              <a:t> </a:t>
            </a:r>
            <a:r>
              <a:rPr lang="ru-KZ" dirty="0" err="1"/>
              <a:t>ішінде</a:t>
            </a:r>
            <a:r>
              <a:rPr lang="ru-KZ" dirty="0"/>
              <a:t> </a:t>
            </a:r>
            <a:r>
              <a:rPr lang="ru-KZ" dirty="0" err="1"/>
              <a:t>компьютерлерге</a:t>
            </a:r>
            <a:r>
              <a:rPr lang="ru-KZ" dirty="0"/>
              <a:t> </a:t>
            </a:r>
            <a:r>
              <a:rPr lang="ru-KZ" dirty="0" err="1"/>
              <a:t>арналған</a:t>
            </a:r>
            <a:r>
              <a:rPr lang="ru-KZ" dirty="0"/>
              <a:t> </a:t>
            </a:r>
            <a:r>
              <a:rPr lang="ru-KZ" dirty="0" err="1"/>
              <a:t>процессорлар</a:t>
            </a:r>
            <a:r>
              <a:rPr lang="ru-KZ" dirty="0"/>
              <a:t>)</a:t>
            </a:r>
          </a:p>
          <a:p>
            <a:r>
              <a:rPr lang="ru-KZ" dirty="0" err="1"/>
              <a:t>бір</a:t>
            </a:r>
            <a:r>
              <a:rPr lang="ru-KZ" dirty="0"/>
              <a:t> </a:t>
            </a:r>
            <a:r>
              <a:rPr lang="ru-KZ" dirty="0" err="1"/>
              <a:t>чипті</a:t>
            </a:r>
            <a:r>
              <a:rPr lang="ru-KZ" dirty="0"/>
              <a:t> </a:t>
            </a:r>
            <a:r>
              <a:rPr lang="ru-KZ" dirty="0" err="1"/>
              <a:t>микрокомпьютерлер</a:t>
            </a:r>
            <a:endParaRPr lang="ru-KZ" dirty="0"/>
          </a:p>
          <a:p>
            <a:r>
              <a:rPr lang="ru-KZ" dirty="0" err="1"/>
              <a:t>микрочиптер</a:t>
            </a:r>
            <a:r>
              <a:rPr lang="ru-KZ" dirty="0"/>
              <a:t> мен жад </a:t>
            </a:r>
            <a:r>
              <a:rPr lang="ru-KZ" dirty="0" err="1"/>
              <a:t>модульдері</a:t>
            </a:r>
            <a:endParaRPr lang="ru-KZ" dirty="0"/>
          </a:p>
          <a:p>
            <a:r>
              <a:rPr lang="ru-KZ" dirty="0"/>
              <a:t>FPGA (</a:t>
            </a:r>
            <a:r>
              <a:rPr lang="ru-KZ" dirty="0" err="1"/>
              <a:t>бағдарламаланатын</a:t>
            </a:r>
            <a:r>
              <a:rPr lang="ru-KZ" dirty="0"/>
              <a:t> </a:t>
            </a:r>
            <a:r>
              <a:rPr lang="ru-KZ" dirty="0" err="1"/>
              <a:t>логикалық</a:t>
            </a:r>
            <a:r>
              <a:rPr lang="ru-KZ" dirty="0"/>
              <a:t> </a:t>
            </a:r>
            <a:r>
              <a:rPr lang="ru-KZ" dirty="0" err="1"/>
              <a:t>интегралды</a:t>
            </a:r>
            <a:r>
              <a:rPr lang="ru-KZ" dirty="0"/>
              <a:t> </a:t>
            </a:r>
            <a:r>
              <a:rPr lang="ru-KZ" dirty="0" err="1"/>
              <a:t>схемалар</a:t>
            </a:r>
            <a:r>
              <a:rPr lang="ru-KZ" dirty="0"/>
              <a:t>)</a:t>
            </a:r>
          </a:p>
        </p:txBody>
      </p:sp>
    </p:spTree>
    <p:extLst>
      <p:ext uri="{BB962C8B-B14F-4D97-AF65-F5344CB8AC3E}">
        <p14:creationId xmlns:p14="http://schemas.microsoft.com/office/powerpoint/2010/main" val="2493407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1E86AB8-2AF9-44EB-E9B2-118C19E6F41D}"/>
              </a:ext>
            </a:extLst>
          </p:cNvPr>
          <p:cNvSpPr>
            <a:spLocks noGrp="1"/>
          </p:cNvSpPr>
          <p:nvPr>
            <p:ph idx="1"/>
          </p:nvPr>
        </p:nvSpPr>
        <p:spPr>
          <a:xfrm>
            <a:off x="838200" y="344129"/>
            <a:ext cx="10515600" cy="5832834"/>
          </a:xfrm>
        </p:spPr>
        <p:txBody>
          <a:bodyPr>
            <a:noAutofit/>
          </a:bodyPr>
          <a:lstStyle/>
          <a:p>
            <a:pPr marL="0" indent="0" algn="just">
              <a:buNone/>
            </a:pPr>
            <a:r>
              <a:rPr lang="ru-RU" sz="2400" b="0" i="0" dirty="0" err="1">
                <a:solidFill>
                  <a:srgbClr val="202122"/>
                </a:solidFill>
                <a:effectLst/>
                <a:latin typeface="Arial" panose="020B0604020202020204" pitchFamily="34" charset="0"/>
              </a:rPr>
              <a:t>Цифрлық</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интегралдық</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схемалар</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аналогтарға</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қарағанда</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бірқатар</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артықшылықтарға</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ие</a:t>
            </a:r>
            <a:r>
              <a:rPr lang="ru-RU" sz="2400" b="0" i="0" dirty="0">
                <a:solidFill>
                  <a:srgbClr val="202122"/>
                </a:solidFill>
                <a:effectLst/>
                <a:latin typeface="Arial" panose="020B0604020202020204" pitchFamily="34" charset="0"/>
              </a:rPr>
              <a:t>:</a:t>
            </a:r>
          </a:p>
          <a:p>
            <a:pPr marL="0" indent="0" algn="just">
              <a:buNone/>
            </a:pPr>
            <a:endParaRPr lang="ru-RU" sz="2400" b="0" i="0" dirty="0">
              <a:solidFill>
                <a:srgbClr val="202122"/>
              </a:solidFill>
              <a:effectLst/>
              <a:latin typeface="Arial" panose="020B0604020202020204" pitchFamily="34" charset="0"/>
            </a:endParaRPr>
          </a:p>
          <a:p>
            <a:pPr marL="0" indent="0" algn="just">
              <a:buNone/>
            </a:pPr>
            <a:r>
              <a:rPr lang="ru-RU" sz="2400" b="0" i="0" dirty="0" err="1">
                <a:solidFill>
                  <a:srgbClr val="202122"/>
                </a:solidFill>
                <a:effectLst/>
                <a:latin typeface="Arial" panose="020B0604020202020204" pitchFamily="34" charset="0"/>
              </a:rPr>
              <a:t>Қуатты</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тұтынудың</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төмендеуі</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цифрлық</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электроникада</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импульстік</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электр</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сигналдарын</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қолданумен</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байланысты</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Мұндай</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сигналдарды</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қабылдау</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және</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түрлендіру</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кезінде</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электрондық</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құрылғылардың</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транзисторлардың</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белсенді</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элементтері</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кілт</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режимінде</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жұмыс</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істейді</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яғни</a:t>
            </a:r>
            <a:r>
              <a:rPr lang="ru-RU" sz="2400" b="0" i="0" dirty="0">
                <a:solidFill>
                  <a:srgbClr val="202122"/>
                </a:solidFill>
                <a:effectLst/>
                <a:latin typeface="Arial" panose="020B0604020202020204" pitchFamily="34" charset="0"/>
              </a:rPr>
              <a:t> транзистор не «</a:t>
            </a:r>
            <a:r>
              <a:rPr lang="ru-RU" sz="2400" b="0" i="0" dirty="0" err="1">
                <a:solidFill>
                  <a:srgbClr val="202122"/>
                </a:solidFill>
                <a:effectLst/>
                <a:latin typeface="Arial" panose="020B0604020202020204" pitchFamily="34" charset="0"/>
              </a:rPr>
              <a:t>ашық</a:t>
            </a:r>
            <a:r>
              <a:rPr lang="ru-RU" sz="2400" b="0" i="0" dirty="0">
                <a:solidFill>
                  <a:srgbClr val="202122"/>
                </a:solidFill>
                <a:effectLst/>
                <a:latin typeface="Arial" panose="020B0604020202020204" pitchFamily="34" charset="0"/>
              </a:rPr>
              <a:t>» - </a:t>
            </a:r>
            <a:r>
              <a:rPr lang="ru-RU" sz="2400" b="0" i="0" dirty="0" err="1">
                <a:solidFill>
                  <a:srgbClr val="202122"/>
                </a:solidFill>
                <a:effectLst/>
                <a:latin typeface="Arial" panose="020B0604020202020204" pitchFamily="34" charset="0"/>
              </a:rPr>
              <a:t>ол</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жоғары</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деңгейлі</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сигналға</a:t>
            </a:r>
            <a:r>
              <a:rPr lang="ru-RU" sz="2400" b="0" i="0" dirty="0">
                <a:solidFill>
                  <a:srgbClr val="202122"/>
                </a:solidFill>
                <a:effectLst/>
                <a:latin typeface="Arial" panose="020B0604020202020204" pitchFamily="34" charset="0"/>
              </a:rPr>
              <a:t> (1) </a:t>
            </a:r>
            <a:r>
              <a:rPr lang="ru-RU" sz="2400" b="0" i="0" dirty="0" err="1">
                <a:solidFill>
                  <a:srgbClr val="202122"/>
                </a:solidFill>
                <a:effectLst/>
                <a:latin typeface="Arial" panose="020B0604020202020204" pitchFamily="34" charset="0"/>
              </a:rPr>
              <a:t>сәйкес</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келеді</a:t>
            </a:r>
            <a:r>
              <a:rPr lang="ru-RU" sz="2400" b="0" i="0" dirty="0">
                <a:solidFill>
                  <a:srgbClr val="202122"/>
                </a:solidFill>
                <a:effectLst/>
                <a:latin typeface="Arial" panose="020B0604020202020204" pitchFamily="34" charset="0"/>
              </a:rPr>
              <a:t>, не «</a:t>
            </a:r>
            <a:r>
              <a:rPr lang="ru-RU" sz="2400" b="0" i="0" dirty="0" err="1">
                <a:solidFill>
                  <a:srgbClr val="202122"/>
                </a:solidFill>
                <a:effectLst/>
                <a:latin typeface="Arial" panose="020B0604020202020204" pitchFamily="34" charset="0"/>
              </a:rPr>
              <a:t>жабық</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болады</a:t>
            </a:r>
            <a:r>
              <a:rPr lang="ru-RU" sz="2400" b="0" i="0" dirty="0">
                <a:solidFill>
                  <a:srgbClr val="202122"/>
                </a:solidFill>
                <a:effectLst/>
                <a:latin typeface="Arial" panose="020B0604020202020204" pitchFamily="34" charset="0"/>
              </a:rPr>
              <a:t>. - (0), </a:t>
            </a:r>
            <a:r>
              <a:rPr lang="ru-RU" sz="2400" b="0" i="0" dirty="0" err="1">
                <a:solidFill>
                  <a:srgbClr val="202122"/>
                </a:solidFill>
                <a:effectLst/>
                <a:latin typeface="Arial" panose="020B0604020202020204" pitchFamily="34" charset="0"/>
              </a:rPr>
              <a:t>бірінші</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жағдайда</a:t>
            </a:r>
            <a:r>
              <a:rPr lang="ru-RU" sz="2400" dirty="0">
                <a:solidFill>
                  <a:srgbClr val="202122"/>
                </a:solidFill>
                <a:latin typeface="Arial" panose="020B0604020202020204" pitchFamily="34" charset="0"/>
              </a:rPr>
              <a:t> </a:t>
            </a:r>
            <a:r>
              <a:rPr lang="ru-RU" sz="2400" b="0" i="0" dirty="0" err="1">
                <a:solidFill>
                  <a:srgbClr val="202122"/>
                </a:solidFill>
                <a:effectLst/>
                <a:latin typeface="Arial" panose="020B0604020202020204" pitchFamily="34" charset="0"/>
              </a:rPr>
              <a:t>транзисторда</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кернеудің</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төмендеуі</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жоқ</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ол</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екіншіде</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арқылы</a:t>
            </a:r>
            <a:r>
              <a:rPr lang="ru-RU" sz="2400" b="0" i="0" dirty="0">
                <a:solidFill>
                  <a:srgbClr val="202122"/>
                </a:solidFill>
                <a:effectLst/>
                <a:latin typeface="Arial" panose="020B0604020202020204" pitchFamily="34" charset="0"/>
              </a:rPr>
              <a:t> ток </a:t>
            </a:r>
            <a:r>
              <a:rPr lang="ru-RU" sz="2400" b="0" i="0" dirty="0" err="1">
                <a:solidFill>
                  <a:srgbClr val="202122"/>
                </a:solidFill>
                <a:effectLst/>
                <a:latin typeface="Arial" panose="020B0604020202020204" pitchFamily="34" charset="0"/>
              </a:rPr>
              <a:t>өтпейді</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Екі</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жағдайда</a:t>
            </a:r>
            <a:r>
              <a:rPr lang="ru-RU" sz="2400" b="0" i="0" dirty="0">
                <a:solidFill>
                  <a:srgbClr val="202122"/>
                </a:solidFill>
                <a:effectLst/>
                <a:latin typeface="Arial" panose="020B0604020202020204" pitchFamily="34" charset="0"/>
              </a:rPr>
              <a:t> да </a:t>
            </a:r>
            <a:r>
              <a:rPr lang="ru-RU" sz="2400" b="0" i="0" dirty="0" err="1">
                <a:solidFill>
                  <a:srgbClr val="202122"/>
                </a:solidFill>
                <a:effectLst/>
                <a:latin typeface="Arial" panose="020B0604020202020204" pitchFamily="34" charset="0"/>
              </a:rPr>
              <a:t>транзисторлар</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көп</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жағдайда</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аралық</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белсенді</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күйде</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болатын</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аналогтық</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құрылғылардан</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айырмашылығы</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қуат</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тұтынуы</a:t>
            </a:r>
            <a:r>
              <a:rPr lang="ru-RU" sz="2400" b="0" i="0" dirty="0">
                <a:solidFill>
                  <a:srgbClr val="202122"/>
                </a:solidFill>
                <a:effectLst/>
                <a:latin typeface="Arial" panose="020B0604020202020204" pitchFamily="34" charset="0"/>
              </a:rPr>
              <a:t> 0-ге </a:t>
            </a:r>
            <a:r>
              <a:rPr lang="ru-RU" sz="2400" b="0" i="0" dirty="0" err="1">
                <a:solidFill>
                  <a:srgbClr val="202122"/>
                </a:solidFill>
                <a:effectLst/>
                <a:latin typeface="Arial" panose="020B0604020202020204" pitchFamily="34" charset="0"/>
              </a:rPr>
              <a:t>жақын</a:t>
            </a:r>
            <a:r>
              <a:rPr lang="ru-RU" sz="2400" b="0" i="0" dirty="0">
                <a:solidFill>
                  <a:srgbClr val="202122"/>
                </a:solidFill>
                <a:effectLst/>
                <a:latin typeface="Arial" panose="020B0604020202020204" pitchFamily="34" charset="0"/>
              </a:rPr>
              <a:t>.</a:t>
            </a:r>
          </a:p>
          <a:p>
            <a:pPr marL="0" indent="0" algn="just">
              <a:buNone/>
            </a:pPr>
            <a:r>
              <a:rPr lang="ru-RU" sz="2400" b="0" i="0" dirty="0" err="1">
                <a:solidFill>
                  <a:srgbClr val="202122"/>
                </a:solidFill>
                <a:effectLst/>
                <a:latin typeface="Arial" panose="020B0604020202020204" pitchFamily="34" charset="0"/>
              </a:rPr>
              <a:t>Сандық</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құрылғылардың</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жоғары</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шуға</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төзімділігі</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жоғары</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мысалы</a:t>
            </a:r>
            <a:r>
              <a:rPr lang="ru-RU" sz="2400" b="0" i="0" dirty="0">
                <a:solidFill>
                  <a:srgbClr val="202122"/>
                </a:solidFill>
                <a:effectLst/>
                <a:latin typeface="Arial" panose="020B0604020202020204" pitchFamily="34" charset="0"/>
              </a:rPr>
              <a:t>, 2,5-5 В) </a:t>
            </a:r>
            <a:r>
              <a:rPr lang="ru-RU" sz="2400" b="0" i="0" dirty="0" err="1">
                <a:solidFill>
                  <a:srgbClr val="202122"/>
                </a:solidFill>
                <a:effectLst/>
                <a:latin typeface="Arial" panose="020B0604020202020204" pitchFamily="34" charset="0"/>
              </a:rPr>
              <a:t>және</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төмен</a:t>
            </a:r>
            <a:r>
              <a:rPr lang="ru-RU" sz="2400" b="0" i="0" dirty="0">
                <a:solidFill>
                  <a:srgbClr val="202122"/>
                </a:solidFill>
                <a:effectLst/>
                <a:latin typeface="Arial" panose="020B0604020202020204" pitchFamily="34" charset="0"/>
              </a:rPr>
              <a:t> (0-0,5 В) </a:t>
            </a:r>
            <a:r>
              <a:rPr lang="ru-RU" sz="2400" b="0" i="0" dirty="0" err="1">
                <a:solidFill>
                  <a:srgbClr val="202122"/>
                </a:solidFill>
                <a:effectLst/>
                <a:latin typeface="Arial" panose="020B0604020202020204" pitchFamily="34" charset="0"/>
              </a:rPr>
              <a:t>деңгейдегі</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сигналдар</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арасындағы</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үлкен</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айырмашылықпен</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байланысты</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Күй</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қателігі</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кедергінің</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осындай</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деңгейінде</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мүмкін</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бұл</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жоғары</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деңгей</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төмен</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деңгей</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ретінде</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түсіндіріледі</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және</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керісінше</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бұл</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екіталай</a:t>
            </a:r>
            <a:r>
              <a:rPr lang="ru-RU" sz="2400" b="0" i="0" dirty="0">
                <a:solidFill>
                  <a:srgbClr val="202122"/>
                </a:solidFill>
                <a:effectLst/>
                <a:latin typeface="Arial" panose="020B0604020202020204" pitchFamily="34" charset="0"/>
              </a:rPr>
              <a:t>.</a:t>
            </a:r>
          </a:p>
        </p:txBody>
      </p:sp>
    </p:spTree>
    <p:extLst>
      <p:ext uri="{BB962C8B-B14F-4D97-AF65-F5344CB8AC3E}">
        <p14:creationId xmlns:p14="http://schemas.microsoft.com/office/powerpoint/2010/main" val="112298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72FE68-F9F7-BD4E-2883-023D6F1BCA26}"/>
              </a:ext>
            </a:extLst>
          </p:cNvPr>
          <p:cNvSpPr>
            <a:spLocks noGrp="1"/>
          </p:cNvSpPr>
          <p:nvPr>
            <p:ph type="title"/>
          </p:nvPr>
        </p:nvSpPr>
        <p:spPr/>
        <p:txBody>
          <a:bodyPr>
            <a:normAutofit fontScale="90000"/>
          </a:bodyPr>
          <a:lstStyle/>
          <a:p>
            <a:r>
              <a:rPr lang="ru-RU" dirty="0" err="1"/>
              <a:t>Функцияларын</a:t>
            </a:r>
            <a:r>
              <a:rPr lang="ru-RU" dirty="0"/>
              <a:t> </a:t>
            </a:r>
            <a:r>
              <a:rPr lang="ru-RU" dirty="0" err="1"/>
              <a:t>аналогты-цифрлық</a:t>
            </a:r>
            <a:r>
              <a:rPr lang="ru-RU" dirty="0"/>
              <a:t> </a:t>
            </a:r>
            <a:r>
              <a:rPr lang="en-US" dirty="0"/>
              <a:t>IC </a:t>
            </a:r>
            <a:r>
              <a:rPr lang="ru-RU" dirty="0" err="1"/>
              <a:t>орындай</a:t>
            </a:r>
            <a:r>
              <a:rPr lang="ru-RU" dirty="0"/>
              <a:t> </a:t>
            </a:r>
            <a:r>
              <a:rPr lang="ru-RU" dirty="0" err="1"/>
              <a:t>алатын</a:t>
            </a:r>
            <a:r>
              <a:rPr lang="ru-RU" dirty="0"/>
              <a:t> </a:t>
            </a:r>
            <a:r>
              <a:rPr lang="ru-RU" dirty="0" err="1"/>
              <a:t>құрылғылардың</a:t>
            </a:r>
            <a:r>
              <a:rPr lang="ru-RU" dirty="0"/>
              <a:t> </a:t>
            </a:r>
            <a:r>
              <a:rPr lang="ru-RU" dirty="0" err="1"/>
              <a:t>тізімі</a:t>
            </a:r>
            <a:r>
              <a:rPr lang="ru-RU" dirty="0"/>
              <a:t> (</a:t>
            </a:r>
            <a:r>
              <a:rPr lang="ru-RU" dirty="0" err="1"/>
              <a:t>толық</a:t>
            </a:r>
            <a:r>
              <a:rPr lang="ru-RU" dirty="0"/>
              <a:t> </a:t>
            </a:r>
            <a:r>
              <a:rPr lang="ru-RU" dirty="0" err="1"/>
              <a:t>емес</a:t>
            </a:r>
            <a:r>
              <a:rPr lang="ru-RU" dirty="0"/>
              <a:t>):</a:t>
            </a:r>
            <a:br>
              <a:rPr lang="ru-RU" dirty="0"/>
            </a:br>
            <a:endParaRPr lang="ru-KZ" dirty="0"/>
          </a:p>
        </p:txBody>
      </p:sp>
      <p:sp>
        <p:nvSpPr>
          <p:cNvPr id="3" name="Объект 2">
            <a:extLst>
              <a:ext uri="{FF2B5EF4-FFF2-40B4-BE49-F238E27FC236}">
                <a16:creationId xmlns:a16="http://schemas.microsoft.com/office/drawing/2014/main" id="{984C0BE7-7513-A902-9CBB-32DFC072390F}"/>
              </a:ext>
            </a:extLst>
          </p:cNvPr>
          <p:cNvSpPr>
            <a:spLocks noGrp="1"/>
          </p:cNvSpPr>
          <p:nvPr>
            <p:ph idx="1"/>
          </p:nvPr>
        </p:nvSpPr>
        <p:spPr>
          <a:xfrm>
            <a:off x="678426" y="1435510"/>
            <a:ext cx="5417574" cy="5348748"/>
          </a:xfrm>
        </p:spPr>
        <p:txBody>
          <a:bodyPr>
            <a:noAutofit/>
          </a:bodyPr>
          <a:lstStyle/>
          <a:p>
            <a:pPr>
              <a:lnSpc>
                <a:spcPct val="100000"/>
              </a:lnSpc>
            </a:pPr>
            <a:r>
              <a:rPr lang="ru-RU" sz="2200" dirty="0" err="1"/>
              <a:t>цифрлық-аналогтық</a:t>
            </a:r>
            <a:r>
              <a:rPr lang="ru-RU" sz="2200" dirty="0"/>
              <a:t> (</a:t>
            </a:r>
            <a:r>
              <a:rPr lang="en-US" sz="2200" dirty="0"/>
              <a:t>DAC) </a:t>
            </a:r>
            <a:r>
              <a:rPr lang="ru-RU" sz="2200" dirty="0" err="1"/>
              <a:t>және</a:t>
            </a:r>
            <a:r>
              <a:rPr lang="ru-RU" sz="2200" dirty="0"/>
              <a:t> </a:t>
            </a:r>
            <a:r>
              <a:rPr lang="ru-RU" sz="2200" dirty="0" err="1"/>
              <a:t>аналогты-цифрлық</a:t>
            </a:r>
            <a:r>
              <a:rPr lang="ru-RU" sz="2200" dirty="0"/>
              <a:t> </a:t>
            </a:r>
            <a:r>
              <a:rPr lang="ru-RU" sz="2200" dirty="0" err="1"/>
              <a:t>түрлендіргіштер</a:t>
            </a:r>
            <a:r>
              <a:rPr lang="ru-RU" sz="2200" dirty="0"/>
              <a:t> (</a:t>
            </a:r>
            <a:r>
              <a:rPr lang="en-US" sz="2200" dirty="0"/>
              <a:t>ADC);</a:t>
            </a:r>
          </a:p>
          <a:p>
            <a:pPr>
              <a:lnSpc>
                <a:spcPct val="100000"/>
              </a:lnSpc>
            </a:pPr>
            <a:r>
              <a:rPr lang="ru-RU" sz="2200" dirty="0" err="1"/>
              <a:t>аналогтық</a:t>
            </a:r>
            <a:r>
              <a:rPr lang="ru-RU" sz="2200" dirty="0"/>
              <a:t> </a:t>
            </a:r>
            <a:r>
              <a:rPr lang="ru-RU" sz="2200" dirty="0" err="1"/>
              <a:t>мультиплексорлар</a:t>
            </a:r>
            <a:endParaRPr lang="ru-RU" sz="2200" dirty="0"/>
          </a:p>
          <a:p>
            <a:pPr>
              <a:lnSpc>
                <a:spcPct val="100000"/>
              </a:lnSpc>
            </a:pPr>
            <a:r>
              <a:rPr lang="ru-RU" sz="2200" dirty="0" err="1"/>
              <a:t>цифрлық</a:t>
            </a:r>
            <a:r>
              <a:rPr lang="ru-RU" sz="2200" dirty="0"/>
              <a:t> </a:t>
            </a:r>
            <a:r>
              <a:rPr lang="ru-RU" sz="2200" dirty="0" err="1"/>
              <a:t>есептеу</a:t>
            </a:r>
            <a:r>
              <a:rPr lang="ru-RU" sz="2200" dirty="0"/>
              <a:t> </a:t>
            </a:r>
            <a:r>
              <a:rPr lang="ru-RU" sz="2200" dirty="0" err="1"/>
              <a:t>синтезаторлары</a:t>
            </a:r>
            <a:r>
              <a:rPr lang="ru-RU" sz="2200" dirty="0"/>
              <a:t> (</a:t>
            </a:r>
            <a:r>
              <a:rPr lang="en-US" sz="2200" dirty="0"/>
              <a:t>DCS);</a:t>
            </a:r>
          </a:p>
          <a:p>
            <a:pPr>
              <a:lnSpc>
                <a:spcPct val="100000"/>
              </a:lnSpc>
            </a:pPr>
            <a:r>
              <a:rPr lang="ru-RU" sz="2200" dirty="0" err="1"/>
              <a:t>трансиверлер</a:t>
            </a:r>
            <a:r>
              <a:rPr lang="ru-RU" sz="2200" dirty="0"/>
              <a:t> (</a:t>
            </a:r>
            <a:r>
              <a:rPr lang="ru-RU" sz="2200" dirty="0" err="1"/>
              <a:t>мысалы</a:t>
            </a:r>
            <a:r>
              <a:rPr lang="ru-RU" sz="2200" dirty="0"/>
              <a:t>, </a:t>
            </a:r>
            <a:r>
              <a:rPr lang="en-US" sz="2200" dirty="0"/>
              <a:t>Ethernet </a:t>
            </a:r>
            <a:r>
              <a:rPr lang="ru-RU" sz="2200" dirty="0" err="1"/>
              <a:t>интерфейсінің</a:t>
            </a:r>
            <a:r>
              <a:rPr lang="ru-RU" sz="2200" dirty="0"/>
              <a:t> </a:t>
            </a:r>
            <a:r>
              <a:rPr lang="ru-RU" sz="2200" dirty="0" err="1"/>
              <a:t>желілік</a:t>
            </a:r>
            <a:r>
              <a:rPr lang="ru-RU" sz="2200" dirty="0"/>
              <a:t> </a:t>
            </a:r>
            <a:r>
              <a:rPr lang="ru-RU" sz="2200" dirty="0" err="1"/>
              <a:t>қабылдағышы</a:t>
            </a:r>
            <a:r>
              <a:rPr lang="ru-RU" sz="2200" dirty="0"/>
              <a:t>);</a:t>
            </a:r>
          </a:p>
          <a:p>
            <a:pPr>
              <a:lnSpc>
                <a:spcPct val="100000"/>
              </a:lnSpc>
            </a:pPr>
            <a:r>
              <a:rPr lang="ru-RU" sz="2200" dirty="0" err="1"/>
              <a:t>модуляторлар</a:t>
            </a:r>
            <a:r>
              <a:rPr lang="ru-RU" sz="2200" dirty="0"/>
              <a:t> </a:t>
            </a:r>
            <a:r>
              <a:rPr lang="ru-RU" sz="2200" dirty="0" err="1"/>
              <a:t>және</a:t>
            </a:r>
            <a:r>
              <a:rPr lang="ru-RU" sz="2200" dirty="0"/>
              <a:t> </a:t>
            </a:r>
            <a:r>
              <a:rPr lang="ru-RU" sz="2200" dirty="0" err="1"/>
              <a:t>демодуляторлар</a:t>
            </a:r>
            <a:r>
              <a:rPr lang="ru-RU" sz="2200" dirty="0"/>
              <a:t>;</a:t>
            </a:r>
          </a:p>
          <a:p>
            <a:pPr>
              <a:lnSpc>
                <a:spcPct val="100000"/>
              </a:lnSpc>
            </a:pPr>
            <a:r>
              <a:rPr lang="ru-RU" sz="2200" dirty="0" err="1"/>
              <a:t>радиомодемдер</a:t>
            </a:r>
            <a:r>
              <a:rPr lang="ru-RU" sz="2200" dirty="0"/>
              <a:t>;</a:t>
            </a:r>
          </a:p>
          <a:p>
            <a:pPr>
              <a:lnSpc>
                <a:spcPct val="100000"/>
              </a:lnSpc>
            </a:pPr>
            <a:r>
              <a:rPr lang="ru-RU" sz="2200" dirty="0" err="1"/>
              <a:t>телемәтінге</a:t>
            </a:r>
            <a:r>
              <a:rPr lang="ru-RU" sz="2200" dirty="0"/>
              <a:t>, </a:t>
            </a:r>
            <a:r>
              <a:rPr lang="en-US" sz="2200" dirty="0"/>
              <a:t>VHF </a:t>
            </a:r>
            <a:r>
              <a:rPr lang="ru-RU" sz="2200" dirty="0" err="1"/>
              <a:t>радиомәтініне</a:t>
            </a:r>
            <a:r>
              <a:rPr lang="ru-RU" sz="2200" dirty="0"/>
              <a:t> </a:t>
            </a:r>
            <a:r>
              <a:rPr lang="ru-RU" sz="2200" dirty="0" err="1"/>
              <a:t>арналған</a:t>
            </a:r>
            <a:r>
              <a:rPr lang="ru-RU" sz="2200" dirty="0"/>
              <a:t> </a:t>
            </a:r>
            <a:r>
              <a:rPr lang="ru-RU" sz="2200" dirty="0" err="1"/>
              <a:t>декодерлер</a:t>
            </a:r>
            <a:r>
              <a:rPr lang="ru-RU" sz="2200" dirty="0"/>
              <a:t>;</a:t>
            </a:r>
          </a:p>
          <a:p>
            <a:pPr>
              <a:lnSpc>
                <a:spcPct val="100000"/>
              </a:lnSpc>
            </a:pPr>
            <a:r>
              <a:rPr lang="en-US" sz="2200" dirty="0"/>
              <a:t>Fast Ethernet </a:t>
            </a:r>
            <a:r>
              <a:rPr lang="ru-RU" sz="2200" dirty="0" err="1"/>
              <a:t>трансиверлері</a:t>
            </a:r>
            <a:r>
              <a:rPr lang="ru-RU" sz="2200" dirty="0"/>
              <a:t> мен </a:t>
            </a:r>
            <a:r>
              <a:rPr lang="ru-RU" sz="2200" dirty="0" err="1"/>
              <a:t>оптикалық</a:t>
            </a:r>
            <a:r>
              <a:rPr lang="ru-RU" sz="2200" dirty="0"/>
              <a:t> </a:t>
            </a:r>
            <a:r>
              <a:rPr lang="ru-RU" sz="2200" dirty="0" err="1"/>
              <a:t>желілері</a:t>
            </a:r>
            <a:r>
              <a:rPr lang="ru-RU" sz="2200" dirty="0"/>
              <a:t>;</a:t>
            </a:r>
          </a:p>
        </p:txBody>
      </p:sp>
      <p:sp>
        <p:nvSpPr>
          <p:cNvPr id="4" name="Объект 2">
            <a:extLst>
              <a:ext uri="{FF2B5EF4-FFF2-40B4-BE49-F238E27FC236}">
                <a16:creationId xmlns:a16="http://schemas.microsoft.com/office/drawing/2014/main" id="{3A4A1ED1-071B-326A-AD46-2AF319C8C532}"/>
              </a:ext>
            </a:extLst>
          </p:cNvPr>
          <p:cNvSpPr txBox="1">
            <a:spLocks/>
          </p:cNvSpPr>
          <p:nvPr/>
        </p:nvSpPr>
        <p:spPr>
          <a:xfrm>
            <a:off x="6255774" y="1435510"/>
            <a:ext cx="4771104" cy="47414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200" dirty="0" err="1"/>
              <a:t>сандық</a:t>
            </a:r>
            <a:r>
              <a:rPr lang="ru-RU" sz="2200" dirty="0"/>
              <a:t> </a:t>
            </a:r>
            <a:r>
              <a:rPr lang="ru-RU" sz="2200" dirty="0" err="1"/>
              <a:t>теледидар</a:t>
            </a:r>
            <a:r>
              <a:rPr lang="ru-RU" sz="2200" dirty="0"/>
              <a:t> </a:t>
            </a:r>
            <a:r>
              <a:rPr lang="ru-RU" sz="2200" dirty="0" err="1"/>
              <a:t>қабылдағыштары</a:t>
            </a:r>
            <a:r>
              <a:rPr lang="ru-RU" sz="2200" dirty="0"/>
              <a:t>;</a:t>
            </a:r>
          </a:p>
          <a:p>
            <a:r>
              <a:rPr lang="ru-RU" sz="2200" dirty="0" err="1"/>
              <a:t>компьютерлік</a:t>
            </a:r>
            <a:r>
              <a:rPr lang="ru-RU" sz="2200" dirty="0"/>
              <a:t> </a:t>
            </a:r>
            <a:r>
              <a:rPr lang="ru-RU" sz="2200" dirty="0" err="1"/>
              <a:t>тінтуірдің</a:t>
            </a:r>
            <a:r>
              <a:rPr lang="ru-RU" sz="2200" dirty="0"/>
              <a:t> </a:t>
            </a:r>
            <a:r>
              <a:rPr lang="ru-RU" sz="2200" dirty="0" err="1"/>
              <a:t>оптикалық</a:t>
            </a:r>
            <a:r>
              <a:rPr lang="ru-RU" sz="2200" dirty="0"/>
              <a:t> сенсоры;</a:t>
            </a:r>
          </a:p>
          <a:p>
            <a:r>
              <a:rPr lang="ru-RU" sz="2200" dirty="0" err="1"/>
              <a:t>электрондық</a:t>
            </a:r>
            <a:r>
              <a:rPr lang="ru-RU" sz="2200" dirty="0"/>
              <a:t> </a:t>
            </a:r>
            <a:r>
              <a:rPr lang="ru-RU" sz="2200" dirty="0" err="1"/>
              <a:t>құрылғыларды</a:t>
            </a:r>
            <a:r>
              <a:rPr lang="ru-RU" sz="2200" dirty="0"/>
              <a:t> </a:t>
            </a:r>
            <a:r>
              <a:rPr lang="ru-RU" sz="2200" dirty="0" err="1"/>
              <a:t>қоректендіру</a:t>
            </a:r>
            <a:r>
              <a:rPr lang="ru-RU" sz="2200" dirty="0"/>
              <a:t> </a:t>
            </a:r>
            <a:r>
              <a:rPr lang="ru-RU" sz="2200" dirty="0" err="1"/>
              <a:t>микросхемалар</a:t>
            </a:r>
            <a:r>
              <a:rPr lang="ru-RU" sz="2200" dirty="0"/>
              <a:t> - </a:t>
            </a:r>
            <a:r>
              <a:rPr lang="ru-RU" sz="2200" dirty="0" err="1"/>
              <a:t>тұрақтандырғыштар</a:t>
            </a:r>
            <a:r>
              <a:rPr lang="ru-RU" sz="2200" dirty="0"/>
              <a:t>, </a:t>
            </a:r>
            <a:r>
              <a:rPr lang="ru-RU" sz="2200" dirty="0" err="1"/>
              <a:t>кернеу</a:t>
            </a:r>
            <a:r>
              <a:rPr lang="ru-RU" sz="2200" dirty="0"/>
              <a:t> </a:t>
            </a:r>
            <a:r>
              <a:rPr lang="ru-RU" sz="2200" dirty="0" err="1"/>
              <a:t>түрлендіргіштері</a:t>
            </a:r>
            <a:r>
              <a:rPr lang="ru-RU" sz="2200" dirty="0"/>
              <a:t>, </a:t>
            </a:r>
            <a:r>
              <a:rPr lang="ru-RU" sz="2200" dirty="0" err="1"/>
              <a:t>қуат</a:t>
            </a:r>
            <a:r>
              <a:rPr lang="ru-RU" sz="2200" dirty="0"/>
              <a:t> </a:t>
            </a:r>
            <a:r>
              <a:rPr lang="ru-RU" sz="2200" dirty="0" err="1"/>
              <a:t>қосқыштары</a:t>
            </a:r>
            <a:r>
              <a:rPr lang="ru-RU" sz="2200" dirty="0"/>
              <a:t> </a:t>
            </a:r>
            <a:r>
              <a:rPr lang="ru-RU" sz="2200" dirty="0" err="1"/>
              <a:t>және</a:t>
            </a:r>
            <a:r>
              <a:rPr lang="ru-RU" sz="2200" dirty="0"/>
              <a:t> </a:t>
            </a:r>
            <a:r>
              <a:rPr lang="ru-RU" sz="2200" dirty="0" err="1"/>
              <a:t>т.б</a:t>
            </a:r>
            <a:r>
              <a:rPr lang="ru-RU" sz="2200" dirty="0"/>
              <a:t>.;</a:t>
            </a:r>
          </a:p>
          <a:p>
            <a:r>
              <a:rPr lang="ru-RU" sz="2200" dirty="0" err="1"/>
              <a:t>ауыспалы</a:t>
            </a:r>
            <a:r>
              <a:rPr lang="ru-RU" sz="2200" dirty="0"/>
              <a:t> конденсатор </a:t>
            </a:r>
            <a:r>
              <a:rPr lang="ru-RU" sz="2200" dirty="0" err="1"/>
              <a:t>құрылғылары</a:t>
            </a:r>
            <a:r>
              <a:rPr lang="ru-RU" sz="2200" dirty="0"/>
              <a:t>;</a:t>
            </a:r>
          </a:p>
          <a:p>
            <a:r>
              <a:rPr lang="ru-RU" sz="2200" dirty="0" err="1"/>
              <a:t>цифрлық</a:t>
            </a:r>
            <a:r>
              <a:rPr lang="ru-RU" sz="2200" dirty="0"/>
              <a:t> </a:t>
            </a:r>
            <a:r>
              <a:rPr lang="ru-RU" sz="2200" dirty="0" err="1"/>
              <a:t>аттенюаторлар</a:t>
            </a:r>
            <a:r>
              <a:rPr lang="ru-RU" sz="2200" dirty="0"/>
              <a:t>;</a:t>
            </a:r>
          </a:p>
          <a:p>
            <a:r>
              <a:rPr lang="kk-KZ" sz="2200" dirty="0"/>
              <a:t>ФАПЧ</a:t>
            </a:r>
            <a:r>
              <a:rPr lang="ru-RU" sz="2200" dirty="0"/>
              <a:t>;</a:t>
            </a:r>
          </a:p>
          <a:p>
            <a:r>
              <a:rPr lang="ru-RU" sz="2200" dirty="0" err="1"/>
              <a:t>коммутаторлар</a:t>
            </a:r>
            <a:r>
              <a:rPr lang="ru-RU" sz="2200" dirty="0"/>
              <a:t>;</a:t>
            </a:r>
            <a:endParaRPr lang="ru-KZ" sz="2200" dirty="0"/>
          </a:p>
        </p:txBody>
      </p:sp>
    </p:spTree>
    <p:extLst>
      <p:ext uri="{BB962C8B-B14F-4D97-AF65-F5344CB8AC3E}">
        <p14:creationId xmlns:p14="http://schemas.microsoft.com/office/powerpoint/2010/main" val="347274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CF33A9-3F9C-1776-EEF2-514722971080}"/>
              </a:ext>
            </a:extLst>
          </p:cNvPr>
          <p:cNvSpPr>
            <a:spLocks noGrp="1"/>
          </p:cNvSpPr>
          <p:nvPr>
            <p:ph type="title"/>
          </p:nvPr>
        </p:nvSpPr>
        <p:spPr/>
        <p:txBody>
          <a:bodyPr>
            <a:normAutofit/>
          </a:bodyPr>
          <a:lstStyle/>
          <a:p>
            <a:r>
              <a:rPr lang="ru-RU" dirty="0" err="1"/>
              <a:t>Жобалау</a:t>
            </a:r>
            <a:r>
              <a:rPr lang="ru-RU" dirty="0"/>
              <a:t>. </a:t>
            </a:r>
            <a:r>
              <a:rPr lang="ru-RU" dirty="0" err="1"/>
              <a:t>Жобалау</a:t>
            </a:r>
            <a:r>
              <a:rPr lang="ru-RU" dirty="0"/>
              <a:t> </a:t>
            </a:r>
            <a:r>
              <a:rPr lang="ru-RU" dirty="0" err="1"/>
              <a:t>деңгейлері</a:t>
            </a:r>
            <a:r>
              <a:rPr lang="ru-RU" dirty="0"/>
              <a:t>:</a:t>
            </a:r>
            <a:endParaRPr lang="ru-KZ" dirty="0"/>
          </a:p>
        </p:txBody>
      </p:sp>
      <p:sp>
        <p:nvSpPr>
          <p:cNvPr id="3" name="Объект 2">
            <a:extLst>
              <a:ext uri="{FF2B5EF4-FFF2-40B4-BE49-F238E27FC236}">
                <a16:creationId xmlns:a16="http://schemas.microsoft.com/office/drawing/2014/main" id="{4736F536-F274-1FC2-71DC-9877F6FD9FD1}"/>
              </a:ext>
            </a:extLst>
          </p:cNvPr>
          <p:cNvSpPr>
            <a:spLocks noGrp="1"/>
          </p:cNvSpPr>
          <p:nvPr>
            <p:ph idx="1"/>
          </p:nvPr>
        </p:nvSpPr>
        <p:spPr>
          <a:xfrm>
            <a:off x="838200" y="1356852"/>
            <a:ext cx="10803194" cy="4820111"/>
          </a:xfrm>
        </p:spPr>
        <p:txBody>
          <a:bodyPr>
            <a:noAutofit/>
          </a:bodyPr>
          <a:lstStyle/>
          <a:p>
            <a:pPr marL="0" indent="0">
              <a:buNone/>
            </a:pPr>
            <a:r>
              <a:rPr lang="ru-RU" sz="2400" dirty="0" err="1"/>
              <a:t>электр</a:t>
            </a:r>
            <a:r>
              <a:rPr lang="kk-KZ" sz="2400" dirty="0"/>
              <a:t>лік</a:t>
            </a:r>
            <a:r>
              <a:rPr lang="ru-RU" sz="2400" dirty="0"/>
              <a:t> — </a:t>
            </a:r>
            <a:r>
              <a:rPr lang="ru-RU" sz="2400" dirty="0" err="1"/>
              <a:t>принципиалды</a:t>
            </a:r>
            <a:r>
              <a:rPr lang="ru-RU" sz="2400" dirty="0"/>
              <a:t> </a:t>
            </a:r>
            <a:r>
              <a:rPr lang="ru-RU" sz="2400" dirty="0" err="1"/>
              <a:t>электрлік</a:t>
            </a:r>
            <a:r>
              <a:rPr lang="ru-RU" sz="2400" dirty="0"/>
              <a:t> схема (</a:t>
            </a:r>
            <a:r>
              <a:rPr lang="ru-RU" sz="2400" dirty="0" err="1"/>
              <a:t>транзисторлар</a:t>
            </a:r>
            <a:r>
              <a:rPr lang="ru-RU" sz="2400" dirty="0"/>
              <a:t>, </a:t>
            </a:r>
            <a:r>
              <a:rPr lang="ru-RU" sz="2400" dirty="0" err="1"/>
              <a:t>конденсаторлар</a:t>
            </a:r>
            <a:r>
              <a:rPr lang="ru-RU" sz="2400" dirty="0"/>
              <a:t>, </a:t>
            </a:r>
            <a:r>
              <a:rPr lang="ru-RU" sz="2400" dirty="0" err="1"/>
              <a:t>резисторлар</a:t>
            </a:r>
            <a:r>
              <a:rPr lang="ru-RU" sz="2400" dirty="0"/>
              <a:t> </a:t>
            </a:r>
            <a:r>
              <a:rPr lang="ru-RU" sz="2400" dirty="0" err="1"/>
              <a:t>және</a:t>
            </a:r>
            <a:r>
              <a:rPr lang="ru-RU" sz="2400" dirty="0"/>
              <a:t> </a:t>
            </a:r>
            <a:r>
              <a:rPr lang="ru-RU" sz="2400" dirty="0" err="1"/>
              <a:t>т.б</a:t>
            </a:r>
            <a:r>
              <a:rPr lang="ru-RU" sz="2400" dirty="0"/>
              <a:t>.)</a:t>
            </a:r>
          </a:p>
          <a:p>
            <a:pPr marL="0" indent="0">
              <a:buNone/>
            </a:pPr>
            <a:r>
              <a:rPr lang="ru-RU" sz="2400" dirty="0" err="1"/>
              <a:t>схематехникалық</a:t>
            </a:r>
            <a:r>
              <a:rPr lang="ru-RU" sz="2400" dirty="0"/>
              <a:t> </a:t>
            </a:r>
            <a:r>
              <a:rPr lang="ru-RU" sz="2400" dirty="0" err="1"/>
              <a:t>деңгейі</a:t>
            </a:r>
            <a:r>
              <a:rPr lang="ru-RU" sz="2400" dirty="0"/>
              <a:t> – </a:t>
            </a:r>
            <a:r>
              <a:rPr lang="ru-RU" sz="2400" dirty="0" err="1"/>
              <a:t>триггерлер</a:t>
            </a:r>
            <a:r>
              <a:rPr lang="ru-RU" sz="2400" dirty="0"/>
              <a:t>, </a:t>
            </a:r>
            <a:r>
              <a:rPr lang="ru-RU" sz="2400" dirty="0" err="1"/>
              <a:t>компараторлар</a:t>
            </a:r>
            <a:r>
              <a:rPr lang="ru-RU" sz="2400" dirty="0"/>
              <a:t>, </a:t>
            </a:r>
            <a:r>
              <a:rPr lang="ru-RU" sz="2400" dirty="0" err="1"/>
              <a:t>шифраторлар</a:t>
            </a:r>
            <a:r>
              <a:rPr lang="ru-RU" sz="2400" dirty="0"/>
              <a:t>, </a:t>
            </a:r>
            <a:r>
              <a:rPr lang="ru-RU" sz="2400" dirty="0" err="1"/>
              <a:t>дешифраторлар</a:t>
            </a:r>
            <a:r>
              <a:rPr lang="ru-RU" sz="2400" dirty="0"/>
              <a:t>, </a:t>
            </a:r>
            <a:r>
              <a:rPr lang="en-US" sz="2400" dirty="0"/>
              <a:t>ALU </a:t>
            </a:r>
            <a:r>
              <a:rPr lang="ru-RU" sz="2400" dirty="0" err="1"/>
              <a:t>және</a:t>
            </a:r>
            <a:r>
              <a:rPr lang="ru-RU" sz="2400" dirty="0"/>
              <a:t> </a:t>
            </a:r>
            <a:r>
              <a:rPr lang="ru-RU" sz="2400" dirty="0" err="1"/>
              <a:t>т.б</a:t>
            </a:r>
            <a:r>
              <a:rPr lang="ru-RU" sz="2400" dirty="0"/>
              <a:t>.</a:t>
            </a:r>
          </a:p>
          <a:p>
            <a:pPr marL="0" indent="0">
              <a:buNone/>
            </a:pPr>
            <a:r>
              <a:rPr lang="ru-RU" sz="2400" dirty="0" err="1"/>
              <a:t>логикалық</a:t>
            </a:r>
            <a:r>
              <a:rPr lang="ru-RU" sz="2400" dirty="0"/>
              <a:t> - </a:t>
            </a:r>
            <a:r>
              <a:rPr lang="ru-RU" sz="2400" dirty="0" err="1"/>
              <a:t>логикалық</a:t>
            </a:r>
            <a:r>
              <a:rPr lang="ru-RU" sz="2400" dirty="0"/>
              <a:t> схема (</a:t>
            </a:r>
            <a:r>
              <a:rPr lang="ru-RU" sz="2400" dirty="0" err="1"/>
              <a:t>логикалық</a:t>
            </a:r>
            <a:r>
              <a:rPr lang="ru-RU" sz="2400" dirty="0"/>
              <a:t> </a:t>
            </a:r>
            <a:r>
              <a:rPr lang="ru-RU" sz="2400" dirty="0" err="1"/>
              <a:t>инверторлар</a:t>
            </a:r>
            <a:r>
              <a:rPr lang="ru-RU" sz="2400" dirty="0"/>
              <a:t>, </a:t>
            </a:r>
            <a:r>
              <a:rPr lang="en-US" sz="2400" dirty="0"/>
              <a:t>OR-NOT </a:t>
            </a:r>
            <a:r>
              <a:rPr lang="ru-RU" sz="2400" dirty="0" err="1"/>
              <a:t>элементтері</a:t>
            </a:r>
            <a:r>
              <a:rPr lang="ru-RU" sz="2400" dirty="0"/>
              <a:t>, </a:t>
            </a:r>
            <a:r>
              <a:rPr lang="en-US" sz="2400" dirty="0"/>
              <a:t>NAND </a:t>
            </a:r>
            <a:r>
              <a:rPr lang="ru-RU" sz="2400" dirty="0" err="1"/>
              <a:t>және</a:t>
            </a:r>
            <a:r>
              <a:rPr lang="ru-RU" sz="2400" dirty="0"/>
              <a:t> </a:t>
            </a:r>
            <a:r>
              <a:rPr lang="ru-RU" sz="2400" dirty="0" err="1"/>
              <a:t>т.б</a:t>
            </a:r>
            <a:r>
              <a:rPr lang="ru-RU" sz="2400" dirty="0"/>
              <a:t>.)</a:t>
            </a:r>
          </a:p>
          <a:p>
            <a:pPr marL="0" indent="0">
              <a:buNone/>
            </a:pPr>
            <a:r>
              <a:rPr lang="ru-RU" sz="2400" dirty="0" err="1"/>
              <a:t>физикалық</a:t>
            </a:r>
            <a:r>
              <a:rPr lang="ru-RU" sz="2400" dirty="0"/>
              <a:t> - </a:t>
            </a:r>
            <a:r>
              <a:rPr lang="ru-RU" sz="2400" dirty="0" err="1"/>
              <a:t>бір</a:t>
            </a:r>
            <a:r>
              <a:rPr lang="ru-RU" sz="2400" dirty="0"/>
              <a:t> </a:t>
            </a:r>
            <a:r>
              <a:rPr lang="ru-RU" sz="2400" dirty="0" err="1"/>
              <a:t>транзисторды</a:t>
            </a:r>
            <a:r>
              <a:rPr lang="ru-RU" sz="2400" dirty="0"/>
              <a:t> (</a:t>
            </a:r>
            <a:r>
              <a:rPr lang="ru-RU" sz="2400" dirty="0" err="1"/>
              <a:t>немесе</a:t>
            </a:r>
            <a:r>
              <a:rPr lang="ru-RU" sz="2400" dirty="0"/>
              <a:t> </a:t>
            </a:r>
            <a:r>
              <a:rPr lang="ru-RU" sz="2400" dirty="0" err="1"/>
              <a:t>шағын</a:t>
            </a:r>
            <a:r>
              <a:rPr lang="ru-RU" sz="2400" dirty="0"/>
              <a:t> </a:t>
            </a:r>
            <a:r>
              <a:rPr lang="ru-RU" sz="2400" dirty="0" err="1"/>
              <a:t>топты</a:t>
            </a:r>
            <a:r>
              <a:rPr lang="ru-RU" sz="2400" dirty="0"/>
              <a:t>) </a:t>
            </a:r>
            <a:r>
              <a:rPr lang="ru-RU" sz="2400" dirty="0" err="1"/>
              <a:t>кристалда</a:t>
            </a:r>
            <a:r>
              <a:rPr lang="ru-RU" sz="2400" dirty="0"/>
              <a:t> </a:t>
            </a:r>
            <a:r>
              <a:rPr lang="ru-RU" sz="2400" dirty="0" err="1"/>
              <a:t>легирленген</a:t>
            </a:r>
            <a:r>
              <a:rPr lang="ru-RU" sz="2400" dirty="0"/>
              <a:t> </a:t>
            </a:r>
            <a:r>
              <a:rPr lang="ru-RU" sz="2400" dirty="0" err="1"/>
              <a:t>аймақтар</a:t>
            </a:r>
            <a:r>
              <a:rPr lang="ru-RU" sz="2400" dirty="0"/>
              <a:t> </a:t>
            </a:r>
            <a:r>
              <a:rPr lang="ru-RU" sz="2400" dirty="0" err="1"/>
              <a:t>түрінде</a:t>
            </a:r>
            <a:r>
              <a:rPr lang="ru-RU" sz="2400" dirty="0"/>
              <a:t> </a:t>
            </a:r>
            <a:r>
              <a:rPr lang="ru-RU" sz="2400" dirty="0" err="1"/>
              <a:t>енгізу</a:t>
            </a:r>
            <a:r>
              <a:rPr lang="ru-RU" sz="2400" dirty="0"/>
              <a:t> </a:t>
            </a:r>
            <a:r>
              <a:rPr lang="ru-RU" sz="2400" dirty="0" err="1"/>
              <a:t>әдістері</a:t>
            </a:r>
            <a:endParaRPr lang="ru-RU" sz="2400" dirty="0"/>
          </a:p>
          <a:p>
            <a:pPr marL="0" indent="0">
              <a:buNone/>
            </a:pPr>
            <a:r>
              <a:rPr lang="ru-RU" sz="2400" dirty="0" err="1"/>
              <a:t>топологиялық</a:t>
            </a:r>
            <a:r>
              <a:rPr lang="ru-RU" sz="2400" dirty="0"/>
              <a:t> – </a:t>
            </a:r>
            <a:r>
              <a:rPr lang="ru-RU" sz="2400" dirty="0" err="1"/>
              <a:t>өндіруге</a:t>
            </a:r>
            <a:r>
              <a:rPr lang="ru-RU" sz="2400" dirty="0"/>
              <a:t> </a:t>
            </a:r>
            <a:r>
              <a:rPr lang="ru-RU" sz="2400" dirty="0" err="1"/>
              <a:t>арналған</a:t>
            </a:r>
            <a:r>
              <a:rPr lang="ru-RU" sz="2400" dirty="0"/>
              <a:t> </a:t>
            </a:r>
            <a:r>
              <a:rPr lang="ru-RU" sz="2400" dirty="0" err="1"/>
              <a:t>топологиялық</a:t>
            </a:r>
            <a:r>
              <a:rPr lang="ru-RU" sz="2400" dirty="0"/>
              <a:t> </a:t>
            </a:r>
            <a:r>
              <a:rPr lang="ru-RU" sz="2400" dirty="0" err="1"/>
              <a:t>фотомаскалар</a:t>
            </a:r>
            <a:endParaRPr lang="ru-RU" sz="2400" dirty="0"/>
          </a:p>
          <a:p>
            <a:pPr marL="0" indent="0">
              <a:buNone/>
            </a:pPr>
            <a:r>
              <a:rPr lang="ru-RU" sz="2400" dirty="0" err="1"/>
              <a:t>программалық</a:t>
            </a:r>
            <a:r>
              <a:rPr lang="ru-RU" sz="2400" dirty="0"/>
              <a:t> – </a:t>
            </a:r>
            <a:r>
              <a:rPr lang="ru-RU" sz="2400" dirty="0" err="1"/>
              <a:t>бағдарламалаушыға</a:t>
            </a:r>
            <a:r>
              <a:rPr lang="ru-RU" sz="2400" dirty="0"/>
              <a:t> </a:t>
            </a:r>
            <a:r>
              <a:rPr lang="ru-RU" sz="2400" dirty="0" err="1"/>
              <a:t>виртуалды</a:t>
            </a:r>
            <a:r>
              <a:rPr lang="ru-RU" sz="2400" dirty="0"/>
              <a:t> </a:t>
            </a:r>
            <a:r>
              <a:rPr lang="ru-RU" sz="2400" dirty="0" err="1"/>
              <a:t>схеманы</a:t>
            </a:r>
            <a:r>
              <a:rPr lang="ru-RU" sz="2400" dirty="0"/>
              <a:t> </a:t>
            </a:r>
            <a:r>
              <a:rPr lang="ru-RU" sz="2400" dirty="0" err="1"/>
              <a:t>пайдаланып</a:t>
            </a:r>
            <a:r>
              <a:rPr lang="ru-RU" sz="2400" dirty="0"/>
              <a:t> </a:t>
            </a:r>
            <a:r>
              <a:rPr lang="ru-RU" sz="2400" dirty="0" err="1"/>
              <a:t>әзірленетін</a:t>
            </a:r>
            <a:r>
              <a:rPr lang="ru-RU" sz="2400" dirty="0"/>
              <a:t> </a:t>
            </a:r>
            <a:r>
              <a:rPr lang="ru-RU" sz="2400" dirty="0" err="1"/>
              <a:t>модельді</a:t>
            </a:r>
            <a:r>
              <a:rPr lang="ru-RU" sz="2400" dirty="0"/>
              <a:t> (</a:t>
            </a:r>
            <a:r>
              <a:rPr lang="en-US" sz="2400" dirty="0"/>
              <a:t>FPGA, </a:t>
            </a:r>
            <a:r>
              <a:rPr lang="ru-RU" sz="2400" dirty="0" err="1"/>
              <a:t>микроконтроллерлер</a:t>
            </a:r>
            <a:r>
              <a:rPr lang="ru-RU" sz="2400" dirty="0"/>
              <a:t> </a:t>
            </a:r>
            <a:r>
              <a:rPr lang="ru-RU" sz="2400" dirty="0" err="1"/>
              <a:t>және</a:t>
            </a:r>
            <a:r>
              <a:rPr lang="ru-RU" sz="2400" dirty="0"/>
              <a:t> </a:t>
            </a:r>
            <a:r>
              <a:rPr lang="ru-RU" sz="2400" dirty="0" err="1"/>
              <a:t>микропроцессорлар</a:t>
            </a:r>
            <a:r>
              <a:rPr lang="ru-RU" sz="2400" dirty="0"/>
              <a:t> </a:t>
            </a:r>
            <a:r>
              <a:rPr lang="ru-RU" sz="2400" dirty="0" err="1"/>
              <a:t>үшін</a:t>
            </a:r>
            <a:r>
              <a:rPr lang="ru-RU" sz="2400" dirty="0"/>
              <a:t>) </a:t>
            </a:r>
            <a:r>
              <a:rPr lang="ru-RU" sz="2400" dirty="0" err="1"/>
              <a:t>бағдарламалауға</a:t>
            </a:r>
            <a:r>
              <a:rPr lang="ru-RU" sz="2400" dirty="0"/>
              <a:t> </a:t>
            </a:r>
            <a:r>
              <a:rPr lang="ru-RU" sz="2400" dirty="0" err="1"/>
              <a:t>мүмкіндік</a:t>
            </a:r>
            <a:r>
              <a:rPr lang="ru-RU" sz="2400" dirty="0"/>
              <a:t> </a:t>
            </a:r>
            <a:r>
              <a:rPr lang="ru-RU" sz="2400" dirty="0" err="1"/>
              <a:t>береді</a:t>
            </a:r>
            <a:r>
              <a:rPr lang="ru-RU" sz="2400" dirty="0"/>
              <a:t>.</a:t>
            </a:r>
          </a:p>
        </p:txBody>
      </p:sp>
    </p:spTree>
    <p:extLst>
      <p:ext uri="{BB962C8B-B14F-4D97-AF65-F5344CB8AC3E}">
        <p14:creationId xmlns:p14="http://schemas.microsoft.com/office/powerpoint/2010/main" val="2867825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88BC4F-1982-30EB-5977-4579FA347E7E}"/>
              </a:ext>
            </a:extLst>
          </p:cNvPr>
          <p:cNvSpPr>
            <a:spLocks noGrp="1"/>
          </p:cNvSpPr>
          <p:nvPr>
            <p:ph type="title"/>
          </p:nvPr>
        </p:nvSpPr>
        <p:spPr/>
        <p:txBody>
          <a:bodyPr>
            <a:normAutofit/>
          </a:bodyPr>
          <a:lstStyle/>
          <a:p>
            <a:r>
              <a:rPr lang="ru-RU" b="1" i="0" dirty="0" err="1">
                <a:solidFill>
                  <a:srgbClr val="000000"/>
                </a:solidFill>
                <a:effectLst/>
                <a:latin typeface="Arial" panose="020B0604020202020204" pitchFamily="34" charset="0"/>
              </a:rPr>
              <a:t>Аналогты</a:t>
            </a:r>
            <a:r>
              <a:rPr lang="ru-RU" b="1" i="0" dirty="0">
                <a:solidFill>
                  <a:srgbClr val="000000"/>
                </a:solidFill>
                <a:effectLst/>
                <a:latin typeface="Arial" panose="020B0604020202020204" pitchFamily="34" charset="0"/>
              </a:rPr>
              <a:t> </a:t>
            </a:r>
            <a:r>
              <a:rPr lang="ru-RU" b="1" i="0" dirty="0" err="1">
                <a:solidFill>
                  <a:srgbClr val="000000"/>
                </a:solidFill>
                <a:effectLst/>
                <a:latin typeface="Arial" panose="020B0604020202020204" pitchFamily="34" charset="0"/>
              </a:rPr>
              <a:t>микросхемаларды</a:t>
            </a:r>
            <a:r>
              <a:rPr lang="ru-RU" b="1" i="0" dirty="0">
                <a:solidFill>
                  <a:srgbClr val="000000"/>
                </a:solidFill>
                <a:effectLst/>
                <a:latin typeface="Arial" panose="020B0604020202020204" pitchFamily="34" charset="0"/>
              </a:rPr>
              <a:t> </a:t>
            </a:r>
            <a:r>
              <a:rPr lang="ru-RU" b="1" i="0" dirty="0" err="1">
                <a:solidFill>
                  <a:srgbClr val="000000"/>
                </a:solidFill>
                <a:effectLst/>
                <a:latin typeface="Arial" panose="020B0604020202020204" pitchFamily="34" charset="0"/>
              </a:rPr>
              <a:t>өндіру</a:t>
            </a:r>
            <a:endParaRPr lang="ru-KZ" dirty="0"/>
          </a:p>
        </p:txBody>
      </p:sp>
      <p:sp>
        <p:nvSpPr>
          <p:cNvPr id="3" name="Объект 2">
            <a:extLst>
              <a:ext uri="{FF2B5EF4-FFF2-40B4-BE49-F238E27FC236}">
                <a16:creationId xmlns:a16="http://schemas.microsoft.com/office/drawing/2014/main" id="{4432F501-4BBA-7803-81D6-7BE8ECC91CE0}"/>
              </a:ext>
            </a:extLst>
          </p:cNvPr>
          <p:cNvSpPr>
            <a:spLocks noGrp="1"/>
          </p:cNvSpPr>
          <p:nvPr>
            <p:ph idx="1"/>
          </p:nvPr>
        </p:nvSpPr>
        <p:spPr>
          <a:xfrm>
            <a:off x="838200" y="1533832"/>
            <a:ext cx="10515600" cy="4643131"/>
          </a:xfrm>
        </p:spPr>
        <p:txBody>
          <a:bodyPr/>
          <a:lstStyle/>
          <a:p>
            <a:pPr marL="0" indent="0" algn="l">
              <a:buNone/>
            </a:pPr>
            <a:r>
              <a:rPr lang="en-US" dirty="0">
                <a:solidFill>
                  <a:srgbClr val="0645AD"/>
                </a:solidFill>
                <a:latin typeface="Arial" panose="020B0604020202020204" pitchFamily="34" charset="0"/>
              </a:rPr>
              <a:t>Analog Devices</a:t>
            </a:r>
            <a:r>
              <a:rPr lang="en-US" b="0" i="0" dirty="0">
                <a:solidFill>
                  <a:srgbClr val="202122"/>
                </a:solidFill>
                <a:effectLst/>
                <a:latin typeface="Arial" panose="020B0604020202020204" pitchFamily="34" charset="0"/>
              </a:rPr>
              <a:t>, Analog Microelectronics, Maxim Integrated Products, National Semiconductor, Texas Instruments</a:t>
            </a:r>
            <a:r>
              <a:rPr lang="ru-RU" b="0" i="0" dirty="0">
                <a:solidFill>
                  <a:srgbClr val="202122"/>
                </a:solidFill>
                <a:effectLst/>
                <a:latin typeface="Arial" panose="020B0604020202020204" pitchFamily="34" charset="0"/>
              </a:rPr>
              <a:t>….</a:t>
            </a:r>
          </a:p>
          <a:p>
            <a:pPr marL="0" indent="0" algn="l">
              <a:buNone/>
            </a:pPr>
            <a:endParaRPr lang="ru-RU" b="0" i="0" dirty="0">
              <a:solidFill>
                <a:srgbClr val="202122"/>
              </a:solidFill>
              <a:effectLst/>
              <a:latin typeface="Arial" panose="020B0604020202020204" pitchFamily="34" charset="0"/>
            </a:endParaRPr>
          </a:p>
          <a:p>
            <a:r>
              <a:rPr lang="ru-RU" dirty="0" err="1"/>
              <a:t>Интегралдық</a:t>
            </a:r>
            <a:r>
              <a:rPr lang="ru-RU" dirty="0"/>
              <a:t> </a:t>
            </a:r>
            <a:r>
              <a:rPr lang="ru-RU" dirty="0" err="1"/>
              <a:t>элементтердің</a:t>
            </a:r>
            <a:r>
              <a:rPr lang="ru-RU" dirty="0"/>
              <a:t> микро, нано </a:t>
            </a:r>
            <a:r>
              <a:rPr lang="ru-RU" dirty="0" err="1"/>
              <a:t>өлшемдерге</a:t>
            </a:r>
            <a:r>
              <a:rPr lang="ru-RU" dirty="0"/>
              <a:t> </a:t>
            </a:r>
            <a:r>
              <a:rPr lang="ru-RU" dirty="0" err="1"/>
              <a:t>көшуі</a:t>
            </a:r>
            <a:r>
              <a:rPr lang="ru-RU" dirty="0"/>
              <a:t> АИМС </a:t>
            </a:r>
            <a:r>
              <a:rPr lang="ru-RU" dirty="0" err="1"/>
              <a:t>жобалауды</a:t>
            </a:r>
            <a:r>
              <a:rPr lang="ru-RU" dirty="0"/>
              <a:t> </a:t>
            </a:r>
            <a:r>
              <a:rPr lang="ru-RU" dirty="0" err="1"/>
              <a:t>қиындатты</a:t>
            </a:r>
            <a:endParaRPr lang="ru-KZ" dirty="0"/>
          </a:p>
        </p:txBody>
      </p:sp>
      <p:pic>
        <p:nvPicPr>
          <p:cNvPr id="9218" name="Picture 2">
            <a:extLst>
              <a:ext uri="{FF2B5EF4-FFF2-40B4-BE49-F238E27FC236}">
                <a16:creationId xmlns:a16="http://schemas.microsoft.com/office/drawing/2014/main" id="{61CD8BC6-9AAE-2A7A-1AB9-E4BC918C6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289856"/>
            <a:ext cx="33718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Analog Microelectronics (@AnalogMicro) / Twitter">
            <a:extLst>
              <a:ext uri="{FF2B5EF4-FFF2-40B4-BE49-F238E27FC236}">
                <a16:creationId xmlns:a16="http://schemas.microsoft.com/office/drawing/2014/main" id="{341850DF-1FA2-5555-DE3F-7283222FC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0675" y="460641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Maxim Integrated Products. Информация об эмитенте. (LEI  SO0H5YEO14Y4PVKQH532). Новости и кредитные рейтинги. Таблицы с  бухгалтерской и финансовой отчетностью.">
            <a:extLst>
              <a:ext uri="{FF2B5EF4-FFF2-40B4-BE49-F238E27FC236}">
                <a16:creationId xmlns:a16="http://schemas.microsoft.com/office/drawing/2014/main" id="{5AD128FF-4C10-35CC-D072-2143D801A0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987" y="3909474"/>
            <a:ext cx="4029075" cy="113347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National Semiconductor | Electronic Components Distributor">
            <a:extLst>
              <a:ext uri="{FF2B5EF4-FFF2-40B4-BE49-F238E27FC236}">
                <a16:creationId xmlns:a16="http://schemas.microsoft.com/office/drawing/2014/main" id="{A70C689D-C4BD-4E6A-1F4E-78ED57003F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397" y="4606412"/>
            <a:ext cx="2718157" cy="203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604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5E62DA-8F12-B869-D1D5-BC8083266A4D}"/>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923AB02E-A3B3-975C-F6BC-FF074D5C812B}"/>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D4E7D4A3-B449-EBEF-8E06-958036C9E30E}"/>
              </a:ext>
            </a:extLst>
          </p:cNvPr>
          <p:cNvPicPr>
            <a:picLocks noChangeAspect="1"/>
          </p:cNvPicPr>
          <p:nvPr/>
        </p:nvPicPr>
        <p:blipFill>
          <a:blip r:embed="rId2"/>
          <a:stretch>
            <a:fillRect/>
          </a:stretch>
        </p:blipFill>
        <p:spPr>
          <a:xfrm>
            <a:off x="618509" y="365125"/>
            <a:ext cx="11055111" cy="5701378"/>
          </a:xfrm>
          <a:prstGeom prst="rect">
            <a:avLst/>
          </a:prstGeom>
        </p:spPr>
      </p:pic>
    </p:spTree>
    <p:extLst>
      <p:ext uri="{BB962C8B-B14F-4D97-AF65-F5344CB8AC3E}">
        <p14:creationId xmlns:p14="http://schemas.microsoft.com/office/powerpoint/2010/main" val="754470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1D9918-D734-D16F-5436-C733A58D9219}"/>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D00BB89E-6BBE-D9EC-0C5A-AAE2AFAC13EF}"/>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325CB49A-C563-FCFF-DAE2-8415ECF6F97A}"/>
              </a:ext>
            </a:extLst>
          </p:cNvPr>
          <p:cNvPicPr>
            <a:picLocks noChangeAspect="1"/>
          </p:cNvPicPr>
          <p:nvPr/>
        </p:nvPicPr>
        <p:blipFill>
          <a:blip r:embed="rId2"/>
          <a:stretch>
            <a:fillRect/>
          </a:stretch>
        </p:blipFill>
        <p:spPr>
          <a:xfrm>
            <a:off x="555982" y="365125"/>
            <a:ext cx="9502418" cy="6098882"/>
          </a:xfrm>
          <a:prstGeom prst="rect">
            <a:avLst/>
          </a:prstGeom>
        </p:spPr>
      </p:pic>
    </p:spTree>
    <p:extLst>
      <p:ext uri="{BB962C8B-B14F-4D97-AF65-F5344CB8AC3E}">
        <p14:creationId xmlns:p14="http://schemas.microsoft.com/office/powerpoint/2010/main" val="176307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196E8E-85FE-94BB-8C9C-CAA7CC6792B8}"/>
              </a:ext>
            </a:extLst>
          </p:cNvPr>
          <p:cNvSpPr>
            <a:spLocks noGrp="1"/>
          </p:cNvSpPr>
          <p:nvPr>
            <p:ph type="title"/>
          </p:nvPr>
        </p:nvSpPr>
        <p:spPr/>
        <p:txBody>
          <a:bodyPr/>
          <a:lstStyle/>
          <a:p>
            <a:pPr algn="ctr"/>
            <a:r>
              <a:rPr lang="ru-RU" dirty="0" err="1"/>
              <a:t>Интегралды</a:t>
            </a:r>
            <a:r>
              <a:rPr lang="ru-RU" dirty="0"/>
              <a:t> схема </a:t>
            </a:r>
            <a:endParaRPr lang="ru-KZ" dirty="0"/>
          </a:p>
        </p:txBody>
      </p:sp>
      <p:sp>
        <p:nvSpPr>
          <p:cNvPr id="3" name="Объект 2">
            <a:extLst>
              <a:ext uri="{FF2B5EF4-FFF2-40B4-BE49-F238E27FC236}">
                <a16:creationId xmlns:a16="http://schemas.microsoft.com/office/drawing/2014/main" id="{DE4FEBE5-7680-7927-FA14-7D6881BACE1B}"/>
              </a:ext>
            </a:extLst>
          </p:cNvPr>
          <p:cNvSpPr>
            <a:spLocks noGrp="1"/>
          </p:cNvSpPr>
          <p:nvPr>
            <p:ph idx="1"/>
          </p:nvPr>
        </p:nvSpPr>
        <p:spPr>
          <a:xfrm>
            <a:off x="838200" y="1514168"/>
            <a:ext cx="10911348" cy="5161935"/>
          </a:xfrm>
        </p:spPr>
        <p:txBody>
          <a:bodyPr>
            <a:normAutofit/>
          </a:bodyPr>
          <a:lstStyle/>
          <a:p>
            <a:pPr marL="0" indent="0">
              <a:buNone/>
            </a:pPr>
            <a:r>
              <a:rPr lang="ru-RU" sz="3200" b="1" i="1" dirty="0">
                <a:solidFill>
                  <a:srgbClr val="FF0000"/>
                </a:solidFill>
              </a:rPr>
              <a:t>ИС</a:t>
            </a:r>
            <a:r>
              <a:rPr lang="ru-RU" sz="3200" dirty="0"/>
              <a:t> – </a:t>
            </a:r>
            <a:r>
              <a:rPr lang="ru-RU" sz="3200" dirty="0" err="1"/>
              <a:t>микроэлектрондық</a:t>
            </a:r>
            <a:r>
              <a:rPr lang="ru-RU" sz="3200" dirty="0"/>
              <a:t> </a:t>
            </a:r>
            <a:r>
              <a:rPr lang="ru-RU" sz="3200" dirty="0" err="1"/>
              <a:t>құрылғы</a:t>
            </a:r>
            <a:r>
              <a:rPr lang="ru-RU" sz="3200" dirty="0"/>
              <a:t> – </a:t>
            </a:r>
            <a:r>
              <a:rPr lang="ru-RU" sz="3200" dirty="0" err="1"/>
              <a:t>жартылай</a:t>
            </a:r>
            <a:r>
              <a:rPr lang="ru-RU" sz="3200" dirty="0"/>
              <a:t> </a:t>
            </a:r>
            <a:r>
              <a:rPr lang="ru-RU" sz="3200" dirty="0" err="1"/>
              <a:t>өткізгіш</a:t>
            </a:r>
            <a:r>
              <a:rPr lang="ru-RU" sz="3200" dirty="0"/>
              <a:t> </a:t>
            </a:r>
            <a:r>
              <a:rPr lang="ru-RU" sz="3200" dirty="0" err="1"/>
              <a:t>субстратта</a:t>
            </a:r>
            <a:r>
              <a:rPr lang="ru-RU" sz="3200" dirty="0"/>
              <a:t> </a:t>
            </a:r>
            <a:r>
              <a:rPr lang="ru-RU" sz="3200" dirty="0" err="1"/>
              <a:t>жасалған</a:t>
            </a:r>
            <a:r>
              <a:rPr lang="ru-RU" sz="3200" dirty="0"/>
              <a:t> </a:t>
            </a:r>
            <a:r>
              <a:rPr lang="ru-RU" sz="3200" dirty="0" err="1"/>
              <a:t>және</a:t>
            </a:r>
            <a:r>
              <a:rPr lang="ru-RU" sz="3200" dirty="0"/>
              <a:t> </a:t>
            </a:r>
            <a:r>
              <a:rPr lang="ru-RU" sz="3200" dirty="0" err="1"/>
              <a:t>бөлінбейтін</a:t>
            </a:r>
            <a:r>
              <a:rPr lang="ru-RU" sz="3200" dirty="0"/>
              <a:t> </a:t>
            </a:r>
            <a:r>
              <a:rPr lang="ru-RU" sz="3200" dirty="0" err="1"/>
              <a:t>корпусқа</a:t>
            </a:r>
            <a:r>
              <a:rPr lang="ru-RU" sz="3200" dirty="0"/>
              <a:t> </a:t>
            </a:r>
            <a:r>
              <a:rPr lang="ru-RU" sz="3200" dirty="0" err="1"/>
              <a:t>орналастырылған</a:t>
            </a:r>
            <a:r>
              <a:rPr lang="ru-RU" sz="3200" dirty="0"/>
              <a:t> </a:t>
            </a:r>
            <a:r>
              <a:rPr lang="ru-RU" sz="3200" dirty="0" err="1"/>
              <a:t>күрделі</a:t>
            </a:r>
            <a:r>
              <a:rPr lang="ru-RU" sz="3200" dirty="0"/>
              <a:t> </a:t>
            </a:r>
            <a:r>
              <a:rPr lang="ru-RU" sz="3200" dirty="0" err="1"/>
              <a:t>электрондық</a:t>
            </a:r>
            <a:r>
              <a:rPr lang="ru-RU" sz="3200" dirty="0"/>
              <a:t> схема.</a:t>
            </a:r>
          </a:p>
          <a:p>
            <a:pPr marL="0" indent="0">
              <a:buNone/>
            </a:pPr>
            <a:endParaRPr lang="ru-RU" sz="3200" dirty="0"/>
          </a:p>
          <a:p>
            <a:pPr marL="0" indent="0">
              <a:buNone/>
            </a:pPr>
            <a:r>
              <a:rPr lang="ru-RU" sz="3200" i="1" dirty="0" err="1">
                <a:solidFill>
                  <a:srgbClr val="FF0000"/>
                </a:solidFill>
              </a:rPr>
              <a:t>интегралды</a:t>
            </a:r>
            <a:r>
              <a:rPr lang="ru-RU" sz="3200" i="1" dirty="0">
                <a:solidFill>
                  <a:srgbClr val="FF0000"/>
                </a:solidFill>
              </a:rPr>
              <a:t> схема (ИС) </a:t>
            </a:r>
            <a:r>
              <a:rPr lang="ru-RU" sz="3200" dirty="0"/>
              <a:t>– </a:t>
            </a:r>
            <a:r>
              <a:rPr lang="ru-RU" sz="3200" dirty="0" err="1"/>
              <a:t>электронды</a:t>
            </a:r>
            <a:r>
              <a:rPr lang="ru-RU" sz="3200" dirty="0"/>
              <a:t> </a:t>
            </a:r>
            <a:r>
              <a:rPr lang="ru-RU" sz="3200" dirty="0" err="1"/>
              <a:t>схемасы</a:t>
            </a:r>
            <a:r>
              <a:rPr lang="ru-RU" sz="3200" dirty="0"/>
              <a:t> бар кристалл </a:t>
            </a:r>
            <a:r>
              <a:rPr lang="ru-RU" sz="3200" dirty="0" err="1"/>
              <a:t>немесе</a:t>
            </a:r>
            <a:r>
              <a:rPr lang="ru-RU" sz="3200" dirty="0"/>
              <a:t> плёнка</a:t>
            </a:r>
          </a:p>
          <a:p>
            <a:pPr marL="0" indent="0">
              <a:buNone/>
            </a:pPr>
            <a:r>
              <a:rPr lang="ru-RU" sz="3200" i="1" dirty="0">
                <a:solidFill>
                  <a:srgbClr val="FF0000"/>
                </a:solidFill>
              </a:rPr>
              <a:t>микросхемой (МС) </a:t>
            </a:r>
            <a:r>
              <a:rPr lang="ru-RU" sz="3200" dirty="0"/>
              <a:t>— </a:t>
            </a:r>
            <a:r>
              <a:rPr lang="ru-RU" sz="3200" dirty="0" err="1"/>
              <a:t>корпусқа</a:t>
            </a:r>
            <a:r>
              <a:rPr lang="ru-RU" sz="3200" dirty="0"/>
              <a:t> </a:t>
            </a:r>
            <a:r>
              <a:rPr lang="ru-RU" sz="3200" dirty="0" err="1"/>
              <a:t>енгізілген</a:t>
            </a:r>
            <a:r>
              <a:rPr lang="ru-RU" sz="3200" dirty="0"/>
              <a:t> ИС</a:t>
            </a:r>
          </a:p>
          <a:p>
            <a:pPr marL="0" indent="0">
              <a:buNone/>
            </a:pPr>
            <a:r>
              <a:rPr lang="ru-RU" sz="3200" i="1" dirty="0">
                <a:solidFill>
                  <a:srgbClr val="FF0000"/>
                </a:solidFill>
              </a:rPr>
              <a:t>чип-</a:t>
            </a:r>
            <a:r>
              <a:rPr lang="ru-RU" sz="3200" i="1" dirty="0" err="1">
                <a:solidFill>
                  <a:srgbClr val="FF0000"/>
                </a:solidFill>
              </a:rPr>
              <a:t>компоненттер</a:t>
            </a:r>
            <a:r>
              <a:rPr lang="ru-RU" sz="3200" dirty="0"/>
              <a:t> «</a:t>
            </a:r>
            <a:r>
              <a:rPr lang="ru-RU" sz="3200" dirty="0" err="1"/>
              <a:t>беттік</a:t>
            </a:r>
            <a:r>
              <a:rPr lang="ru-RU" sz="3200" dirty="0"/>
              <a:t> </a:t>
            </a:r>
            <a:r>
              <a:rPr lang="ru-RU" sz="3200" dirty="0" err="1"/>
              <a:t>монтажға</a:t>
            </a:r>
            <a:r>
              <a:rPr lang="ru-RU" sz="3200" dirty="0"/>
              <a:t> </a:t>
            </a:r>
            <a:r>
              <a:rPr lang="ru-RU" sz="3200" dirty="0" err="1"/>
              <a:t>арналған</a:t>
            </a:r>
            <a:r>
              <a:rPr lang="ru-RU" sz="3200" dirty="0"/>
              <a:t> </a:t>
            </a:r>
            <a:r>
              <a:rPr lang="ru-RU" sz="3200" dirty="0" err="1"/>
              <a:t>компоненттер</a:t>
            </a:r>
            <a:r>
              <a:rPr lang="ru-RU" sz="3200" dirty="0"/>
              <a:t>»</a:t>
            </a:r>
            <a:endParaRPr lang="ru-KZ" sz="3200" dirty="0"/>
          </a:p>
        </p:txBody>
      </p:sp>
    </p:spTree>
    <p:extLst>
      <p:ext uri="{BB962C8B-B14F-4D97-AF65-F5344CB8AC3E}">
        <p14:creationId xmlns:p14="http://schemas.microsoft.com/office/powerpoint/2010/main" val="63217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1CFB73-E220-1345-B74D-7E823A433816}"/>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5B2D860E-B300-3BC0-B305-CE99C81AD04B}"/>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EC6BD528-24CD-532A-EC5C-8C4F8B0311A3}"/>
              </a:ext>
            </a:extLst>
          </p:cNvPr>
          <p:cNvPicPr>
            <a:picLocks noChangeAspect="1"/>
          </p:cNvPicPr>
          <p:nvPr/>
        </p:nvPicPr>
        <p:blipFill>
          <a:blip r:embed="rId2"/>
          <a:stretch>
            <a:fillRect/>
          </a:stretch>
        </p:blipFill>
        <p:spPr>
          <a:xfrm>
            <a:off x="419407" y="521570"/>
            <a:ext cx="6496050" cy="5362575"/>
          </a:xfrm>
          <a:prstGeom prst="rect">
            <a:avLst/>
          </a:prstGeom>
        </p:spPr>
      </p:pic>
      <p:pic>
        <p:nvPicPr>
          <p:cNvPr id="7" name="Рисунок 6">
            <a:extLst>
              <a:ext uri="{FF2B5EF4-FFF2-40B4-BE49-F238E27FC236}">
                <a16:creationId xmlns:a16="http://schemas.microsoft.com/office/drawing/2014/main" id="{75A144DB-3F78-483C-0B28-70301621CC99}"/>
              </a:ext>
            </a:extLst>
          </p:cNvPr>
          <p:cNvPicPr>
            <a:picLocks noChangeAspect="1"/>
          </p:cNvPicPr>
          <p:nvPr/>
        </p:nvPicPr>
        <p:blipFill>
          <a:blip r:embed="rId3"/>
          <a:stretch>
            <a:fillRect/>
          </a:stretch>
        </p:blipFill>
        <p:spPr>
          <a:xfrm>
            <a:off x="5871087" y="521570"/>
            <a:ext cx="6078150" cy="2359282"/>
          </a:xfrm>
          <a:prstGeom prst="rect">
            <a:avLst/>
          </a:prstGeom>
        </p:spPr>
      </p:pic>
    </p:spTree>
    <p:extLst>
      <p:ext uri="{BB962C8B-B14F-4D97-AF65-F5344CB8AC3E}">
        <p14:creationId xmlns:p14="http://schemas.microsoft.com/office/powerpoint/2010/main" val="2710813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2A0ED8-AF00-85CC-D204-193F0F133437}"/>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CBD05C28-CF34-9477-CFA1-0644BB4599C6}"/>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80B96971-33DE-F1B2-7801-85F1C1ED4E68}"/>
              </a:ext>
            </a:extLst>
          </p:cNvPr>
          <p:cNvPicPr>
            <a:picLocks noChangeAspect="1"/>
          </p:cNvPicPr>
          <p:nvPr/>
        </p:nvPicPr>
        <p:blipFill>
          <a:blip r:embed="rId2"/>
          <a:stretch>
            <a:fillRect/>
          </a:stretch>
        </p:blipFill>
        <p:spPr>
          <a:xfrm>
            <a:off x="902589" y="561668"/>
            <a:ext cx="10451211" cy="5445842"/>
          </a:xfrm>
          <a:prstGeom prst="rect">
            <a:avLst/>
          </a:prstGeom>
        </p:spPr>
      </p:pic>
    </p:spTree>
    <p:extLst>
      <p:ext uri="{BB962C8B-B14F-4D97-AF65-F5344CB8AC3E}">
        <p14:creationId xmlns:p14="http://schemas.microsoft.com/office/powerpoint/2010/main" val="1766389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0763F4-56CF-6AEB-AC0A-8303E259330E}"/>
              </a:ext>
            </a:extLst>
          </p:cNvPr>
          <p:cNvSpPr>
            <a:spLocks noGrp="1"/>
          </p:cNvSpPr>
          <p:nvPr>
            <p:ph type="title"/>
          </p:nvPr>
        </p:nvSpPr>
        <p:spPr/>
        <p:txBody>
          <a:bodyPr/>
          <a:lstStyle/>
          <a:p>
            <a:r>
              <a:rPr lang="ru-RU" b="1" dirty="0" err="1"/>
              <a:t>Цифрлық</a:t>
            </a:r>
            <a:r>
              <a:rPr lang="ru-RU" b="1" dirty="0"/>
              <a:t> </a:t>
            </a:r>
            <a:r>
              <a:rPr lang="ru-RU" b="1" dirty="0" err="1"/>
              <a:t>микросхемалар</a:t>
            </a:r>
            <a:r>
              <a:rPr lang="ru-RU" b="1" dirty="0"/>
              <a:t> </a:t>
            </a:r>
            <a:r>
              <a:rPr lang="ru-RU" b="1" dirty="0" err="1"/>
              <a:t>өндірісі</a:t>
            </a:r>
            <a:endParaRPr lang="ru-KZ" b="1" dirty="0"/>
          </a:p>
        </p:txBody>
      </p:sp>
      <p:sp>
        <p:nvSpPr>
          <p:cNvPr id="3" name="Объект 2">
            <a:extLst>
              <a:ext uri="{FF2B5EF4-FFF2-40B4-BE49-F238E27FC236}">
                <a16:creationId xmlns:a16="http://schemas.microsoft.com/office/drawing/2014/main" id="{74F75F87-8D25-1F82-4EA6-A7ADDC4F69A9}"/>
              </a:ext>
            </a:extLst>
          </p:cNvPr>
          <p:cNvSpPr>
            <a:spLocks noGrp="1"/>
          </p:cNvSpPr>
          <p:nvPr>
            <p:ph idx="1"/>
          </p:nvPr>
        </p:nvSpPr>
        <p:spPr/>
        <p:txBody>
          <a:bodyPr>
            <a:normAutofit/>
          </a:bodyPr>
          <a:lstStyle/>
          <a:p>
            <a:pPr marL="0" indent="0" algn="just">
              <a:buNone/>
            </a:pPr>
            <a:r>
              <a:rPr lang="ru-RU" dirty="0"/>
              <a:t>Логика </a:t>
            </a:r>
            <a:r>
              <a:rPr lang="ru-RU" dirty="0" err="1"/>
              <a:t>түріне</a:t>
            </a:r>
            <a:r>
              <a:rPr lang="ru-RU" dirty="0"/>
              <a:t> </a:t>
            </a:r>
            <a:r>
              <a:rPr lang="ru-RU" dirty="0" err="1"/>
              <a:t>қарай</a:t>
            </a:r>
            <a:r>
              <a:rPr lang="ru-RU" dirty="0"/>
              <a:t> </a:t>
            </a:r>
            <a:r>
              <a:rPr lang="ru-RU" dirty="0" err="1"/>
              <a:t>технологиялар</a:t>
            </a:r>
            <a:r>
              <a:rPr lang="ru-RU" dirty="0"/>
              <a:t>:</a:t>
            </a:r>
          </a:p>
          <a:p>
            <a:pPr marL="0" indent="0" algn="just">
              <a:buNone/>
            </a:pPr>
            <a:r>
              <a:rPr lang="ru-RU" dirty="0"/>
              <a:t>1) </a:t>
            </a:r>
            <a:r>
              <a:rPr lang="ru-RU" dirty="0" err="1"/>
              <a:t>Униполярлы</a:t>
            </a:r>
            <a:r>
              <a:rPr lang="ru-RU" dirty="0"/>
              <a:t> (</a:t>
            </a:r>
            <a:r>
              <a:rPr lang="ru-RU" dirty="0" err="1">
                <a:highlight>
                  <a:srgbClr val="00FF00"/>
                </a:highlight>
              </a:rPr>
              <a:t>өрістік</a:t>
            </a:r>
            <a:r>
              <a:rPr lang="ru-RU" dirty="0"/>
              <a:t>) </a:t>
            </a:r>
            <a:r>
              <a:rPr lang="ru-RU" dirty="0" err="1"/>
              <a:t>транзисторлар</a:t>
            </a:r>
            <a:r>
              <a:rPr lang="ru-RU" dirty="0"/>
              <a:t> </a:t>
            </a:r>
            <a:r>
              <a:rPr lang="ru-RU" dirty="0" err="1"/>
              <a:t>негізіндегі</a:t>
            </a:r>
            <a:r>
              <a:rPr lang="ru-RU" dirty="0"/>
              <a:t> </a:t>
            </a:r>
            <a:r>
              <a:rPr lang="ru-RU" dirty="0" err="1"/>
              <a:t>микросхемалар</a:t>
            </a:r>
            <a:r>
              <a:rPr lang="ru-RU" dirty="0"/>
              <a:t> ток </a:t>
            </a:r>
            <a:r>
              <a:rPr lang="ru-RU" dirty="0" err="1"/>
              <a:t>тұтынуы</a:t>
            </a:r>
            <a:r>
              <a:rPr lang="ru-RU" dirty="0"/>
              <a:t> </a:t>
            </a:r>
            <a:r>
              <a:rPr lang="ru-RU" dirty="0" err="1"/>
              <a:t>бойынша</a:t>
            </a:r>
            <a:r>
              <a:rPr lang="ru-RU" dirty="0"/>
              <a:t> </a:t>
            </a:r>
            <a:r>
              <a:rPr lang="ru-RU" dirty="0" err="1"/>
              <a:t>ең</a:t>
            </a:r>
            <a:r>
              <a:rPr lang="ru-RU" dirty="0"/>
              <a:t> </a:t>
            </a:r>
            <a:r>
              <a:rPr lang="ru-RU" dirty="0" err="1"/>
              <a:t>үнемді</a:t>
            </a:r>
            <a:r>
              <a:rPr lang="ru-RU" dirty="0"/>
              <a:t> </a:t>
            </a:r>
            <a:r>
              <a:rPr lang="ru-RU" dirty="0" err="1"/>
              <a:t>болып</a:t>
            </a:r>
            <a:r>
              <a:rPr lang="ru-RU" dirty="0"/>
              <a:t> </a:t>
            </a:r>
            <a:r>
              <a:rPr lang="ru-RU" dirty="0" err="1"/>
              <a:t>табылады</a:t>
            </a:r>
            <a:r>
              <a:rPr lang="ru-RU" dirty="0"/>
              <a:t>:</a:t>
            </a:r>
          </a:p>
          <a:p>
            <a:pPr algn="just"/>
            <a:r>
              <a:rPr lang="en-US" dirty="0">
                <a:highlight>
                  <a:srgbClr val="00FF00"/>
                </a:highlight>
              </a:rPr>
              <a:t>MOS</a:t>
            </a:r>
            <a:r>
              <a:rPr lang="en-US" dirty="0"/>
              <a:t> </a:t>
            </a:r>
            <a:r>
              <a:rPr lang="ru-RU" dirty="0" err="1"/>
              <a:t>логикалы</a:t>
            </a:r>
            <a:r>
              <a:rPr lang="ru-RU" dirty="0"/>
              <a:t> (металл-оксид-</a:t>
            </a:r>
            <a:r>
              <a:rPr lang="ru-RU" dirty="0" err="1"/>
              <a:t>жартылай</a:t>
            </a:r>
            <a:r>
              <a:rPr lang="ru-RU" dirty="0"/>
              <a:t> </a:t>
            </a:r>
            <a:r>
              <a:rPr lang="ru-RU" dirty="0" err="1"/>
              <a:t>өткізгіш</a:t>
            </a:r>
            <a:r>
              <a:rPr lang="ru-RU" dirty="0"/>
              <a:t> </a:t>
            </a:r>
            <a:r>
              <a:rPr lang="ru-RU" dirty="0" err="1"/>
              <a:t>логикасы</a:t>
            </a:r>
            <a:r>
              <a:rPr lang="ru-RU" dirty="0"/>
              <a:t>) – </a:t>
            </a:r>
            <a:r>
              <a:rPr lang="ru-RU" dirty="0" err="1"/>
              <a:t>микросхемалар</a:t>
            </a:r>
            <a:r>
              <a:rPr lang="ru-RU" dirty="0"/>
              <a:t> </a:t>
            </a:r>
            <a:r>
              <a:rPr lang="en-US" dirty="0"/>
              <a:t>n-MOS </a:t>
            </a:r>
            <a:r>
              <a:rPr lang="ru-RU" dirty="0" err="1"/>
              <a:t>немесе</a:t>
            </a:r>
            <a:r>
              <a:rPr lang="ru-RU" dirty="0"/>
              <a:t> </a:t>
            </a:r>
            <a:r>
              <a:rPr lang="en-US" dirty="0"/>
              <a:t>p-MOS </a:t>
            </a:r>
            <a:r>
              <a:rPr lang="ru-RU" dirty="0" err="1"/>
              <a:t>типті</a:t>
            </a:r>
            <a:r>
              <a:rPr lang="ru-RU" dirty="0"/>
              <a:t> </a:t>
            </a:r>
            <a:r>
              <a:rPr lang="ru-RU" dirty="0" err="1"/>
              <a:t>өрістік</a:t>
            </a:r>
            <a:r>
              <a:rPr lang="ru-RU" dirty="0"/>
              <a:t> </a:t>
            </a:r>
            <a:r>
              <a:rPr lang="ru-RU" dirty="0" err="1"/>
              <a:t>транзисторлардан</a:t>
            </a:r>
            <a:r>
              <a:rPr lang="ru-RU" dirty="0"/>
              <a:t> </a:t>
            </a:r>
            <a:r>
              <a:rPr lang="ru-RU" dirty="0" err="1"/>
              <a:t>құрастырылады</a:t>
            </a:r>
            <a:r>
              <a:rPr lang="ru-RU" dirty="0"/>
              <a:t>;</a:t>
            </a:r>
          </a:p>
          <a:p>
            <a:pPr algn="just"/>
            <a:r>
              <a:rPr lang="en-US" dirty="0">
                <a:highlight>
                  <a:srgbClr val="00FF00"/>
                </a:highlight>
              </a:rPr>
              <a:t>CMOS</a:t>
            </a:r>
            <a:r>
              <a:rPr lang="en-US" dirty="0"/>
              <a:t> </a:t>
            </a:r>
            <a:r>
              <a:rPr lang="ru-RU" dirty="0" err="1"/>
              <a:t>логикасы</a:t>
            </a:r>
            <a:r>
              <a:rPr lang="ru-RU" dirty="0"/>
              <a:t> (</a:t>
            </a:r>
            <a:r>
              <a:rPr lang="ru-RU" dirty="0" err="1"/>
              <a:t>комплементарлы</a:t>
            </a:r>
            <a:r>
              <a:rPr lang="ru-RU" dirty="0"/>
              <a:t> </a:t>
            </a:r>
            <a:r>
              <a:rPr lang="en-US" dirty="0"/>
              <a:t>MOS </a:t>
            </a:r>
            <a:r>
              <a:rPr lang="ru-RU" dirty="0" err="1"/>
              <a:t>логикасы</a:t>
            </a:r>
            <a:r>
              <a:rPr lang="ru-RU" dirty="0"/>
              <a:t>) – </a:t>
            </a:r>
            <a:r>
              <a:rPr lang="ru-RU" dirty="0" err="1"/>
              <a:t>микросхеманың</a:t>
            </a:r>
            <a:r>
              <a:rPr lang="ru-RU" dirty="0"/>
              <a:t> </a:t>
            </a:r>
            <a:r>
              <a:rPr lang="ru-RU" dirty="0" err="1"/>
              <a:t>әрбір</a:t>
            </a:r>
            <a:r>
              <a:rPr lang="ru-RU" dirty="0"/>
              <a:t> </a:t>
            </a:r>
            <a:r>
              <a:rPr lang="ru-RU" dirty="0" err="1"/>
              <a:t>логикалық</a:t>
            </a:r>
            <a:r>
              <a:rPr lang="ru-RU" dirty="0"/>
              <a:t> </a:t>
            </a:r>
            <a:r>
              <a:rPr lang="ru-RU" dirty="0" err="1"/>
              <a:t>элементі</a:t>
            </a:r>
            <a:r>
              <a:rPr lang="ru-RU" dirty="0"/>
              <a:t> </a:t>
            </a:r>
            <a:r>
              <a:rPr lang="ru-RU" dirty="0" err="1"/>
              <a:t>қосымша</a:t>
            </a:r>
            <a:r>
              <a:rPr lang="ru-RU" dirty="0"/>
              <a:t> (</a:t>
            </a:r>
            <a:r>
              <a:rPr lang="ru-RU" dirty="0" err="1"/>
              <a:t>комплементарлы</a:t>
            </a:r>
            <a:r>
              <a:rPr lang="ru-RU" dirty="0"/>
              <a:t>) </a:t>
            </a:r>
            <a:r>
              <a:rPr lang="ru-RU" dirty="0" err="1"/>
              <a:t>өрістік</a:t>
            </a:r>
            <a:r>
              <a:rPr lang="ru-RU" dirty="0"/>
              <a:t> </a:t>
            </a:r>
            <a:r>
              <a:rPr lang="ru-RU" dirty="0" err="1"/>
              <a:t>транзисторлар</a:t>
            </a:r>
            <a:r>
              <a:rPr lang="ru-RU" dirty="0"/>
              <a:t> </a:t>
            </a:r>
            <a:r>
              <a:rPr lang="ru-RU" dirty="0" err="1"/>
              <a:t>жұбынан</a:t>
            </a:r>
            <a:r>
              <a:rPr lang="ru-RU" dirty="0"/>
              <a:t> (</a:t>
            </a:r>
            <a:r>
              <a:rPr lang="en-US" dirty="0"/>
              <a:t>n-MOS </a:t>
            </a:r>
            <a:r>
              <a:rPr lang="ru-RU" dirty="0" err="1"/>
              <a:t>және</a:t>
            </a:r>
            <a:r>
              <a:rPr lang="ru-RU" dirty="0"/>
              <a:t> </a:t>
            </a:r>
            <a:r>
              <a:rPr lang="en-US" dirty="0"/>
              <a:t>p-MOS) </a:t>
            </a:r>
            <a:r>
              <a:rPr lang="ru-RU" dirty="0" err="1"/>
              <a:t>тұрады</a:t>
            </a:r>
            <a:r>
              <a:rPr lang="ru-RU" dirty="0"/>
              <a:t>.</a:t>
            </a:r>
            <a:endParaRPr lang="ru-KZ" dirty="0"/>
          </a:p>
        </p:txBody>
      </p:sp>
    </p:spTree>
    <p:extLst>
      <p:ext uri="{BB962C8B-B14F-4D97-AF65-F5344CB8AC3E}">
        <p14:creationId xmlns:p14="http://schemas.microsoft.com/office/powerpoint/2010/main" val="1690987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42DBE91-1E72-3A2F-35D5-E529B5E7F31E}"/>
              </a:ext>
            </a:extLst>
          </p:cNvPr>
          <p:cNvSpPr>
            <a:spLocks noGrp="1"/>
          </p:cNvSpPr>
          <p:nvPr>
            <p:ph idx="1"/>
          </p:nvPr>
        </p:nvSpPr>
        <p:spPr>
          <a:xfrm>
            <a:off x="838200" y="265471"/>
            <a:ext cx="10515600" cy="4689987"/>
          </a:xfrm>
        </p:spPr>
        <p:txBody>
          <a:bodyPr>
            <a:normAutofit fontScale="92500" lnSpcReduction="10000"/>
          </a:bodyPr>
          <a:lstStyle/>
          <a:p>
            <a:pPr marL="0" indent="0">
              <a:buNone/>
            </a:pPr>
            <a:r>
              <a:rPr lang="ru-RU" dirty="0"/>
              <a:t>2) Микросхемы на биполярных транзисторах:</a:t>
            </a:r>
          </a:p>
          <a:p>
            <a:r>
              <a:rPr lang="ru-RU" dirty="0"/>
              <a:t>РТЛ — </a:t>
            </a:r>
            <a:r>
              <a:rPr lang="ru-RU" dirty="0" err="1"/>
              <a:t>резисторно</a:t>
            </a:r>
            <a:r>
              <a:rPr lang="ru-RU" dirty="0"/>
              <a:t>-транзисторная логика;</a:t>
            </a:r>
          </a:p>
          <a:p>
            <a:r>
              <a:rPr lang="ru-RU" dirty="0"/>
              <a:t>ДТЛ — диодно-транзисторная логика;</a:t>
            </a:r>
          </a:p>
          <a:p>
            <a:r>
              <a:rPr lang="ru-RU" dirty="0"/>
              <a:t>ТТЛ — транзисторно-транзисторная логика — микросхемы сделаны из биполярных транзисторов с </a:t>
            </a:r>
            <a:r>
              <a:rPr lang="ru-RU" dirty="0" err="1"/>
              <a:t>многоэмиттерными</a:t>
            </a:r>
            <a:r>
              <a:rPr lang="ru-RU" dirty="0"/>
              <a:t> транзисторами на входе;</a:t>
            </a:r>
          </a:p>
          <a:p>
            <a:r>
              <a:rPr lang="ru-RU" dirty="0"/>
              <a:t>ТТЛШ — транзисторно-транзисторная логика с диодами </a:t>
            </a:r>
            <a:r>
              <a:rPr lang="ru-RU" dirty="0" err="1"/>
              <a:t>Шоттки</a:t>
            </a:r>
            <a:r>
              <a:rPr lang="ru-RU" dirty="0"/>
              <a:t>;</a:t>
            </a:r>
          </a:p>
          <a:p>
            <a:r>
              <a:rPr lang="ru-RU" dirty="0"/>
              <a:t>ЭСЛ — эмиттерно-связанная логика — на биполярных транзисторах, режим работы которых подобран так, чтобы они не входили в режим насыщения, — что существенно повышает быстродействие;</a:t>
            </a:r>
          </a:p>
          <a:p>
            <a:r>
              <a:rPr lang="ru-RU" dirty="0"/>
              <a:t>ИИЛ — интегрально-инжекционная логика.</a:t>
            </a:r>
            <a:endParaRPr lang="ru-KZ" dirty="0"/>
          </a:p>
        </p:txBody>
      </p:sp>
      <p:sp>
        <p:nvSpPr>
          <p:cNvPr id="5" name="TextBox 4">
            <a:extLst>
              <a:ext uri="{FF2B5EF4-FFF2-40B4-BE49-F238E27FC236}">
                <a16:creationId xmlns:a16="http://schemas.microsoft.com/office/drawing/2014/main" id="{9225534D-6E55-9F7B-0691-6417CA2CB732}"/>
              </a:ext>
            </a:extLst>
          </p:cNvPr>
          <p:cNvSpPr txBox="1"/>
          <p:nvPr/>
        </p:nvSpPr>
        <p:spPr>
          <a:xfrm>
            <a:off x="838200" y="4955458"/>
            <a:ext cx="10832690" cy="1384995"/>
          </a:xfrm>
          <a:prstGeom prst="rect">
            <a:avLst/>
          </a:prstGeom>
          <a:noFill/>
        </p:spPr>
        <p:txBody>
          <a:bodyPr wrap="square">
            <a:spAutoFit/>
          </a:bodyPr>
          <a:lstStyle/>
          <a:p>
            <a:pPr algn="l"/>
            <a:r>
              <a:rPr lang="ru-RU" sz="2800" b="0" i="0" dirty="0">
                <a:solidFill>
                  <a:srgbClr val="202122"/>
                </a:solidFill>
                <a:effectLst/>
                <a:latin typeface="Arial" panose="020B0604020202020204" pitchFamily="34" charset="0"/>
              </a:rPr>
              <a:t>3) Микросхемы, использующие как полевые, так и биполярные транзисторы:</a:t>
            </a:r>
          </a:p>
          <a:p>
            <a:pPr marL="742950" lvl="1" indent="-285750" algn="l">
              <a:buFont typeface="Arial" panose="020B0604020202020204" pitchFamily="34" charset="0"/>
              <a:buChar char="•"/>
            </a:pPr>
            <a:r>
              <a:rPr lang="ru-RU" sz="2600" dirty="0" err="1"/>
              <a:t>БиКМОП</a:t>
            </a:r>
            <a:endParaRPr lang="ru-RU" sz="2600" dirty="0"/>
          </a:p>
        </p:txBody>
      </p:sp>
    </p:spTree>
    <p:extLst>
      <p:ext uri="{BB962C8B-B14F-4D97-AF65-F5344CB8AC3E}">
        <p14:creationId xmlns:p14="http://schemas.microsoft.com/office/powerpoint/2010/main" val="1189679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920451-A1BB-C08B-0301-15420BC00D92}"/>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43722183-9E1D-1706-E456-9AACE2EDD384}"/>
              </a:ext>
            </a:extLst>
          </p:cNvPr>
          <p:cNvSpPr>
            <a:spLocks noGrp="1"/>
          </p:cNvSpPr>
          <p:nvPr>
            <p:ph idx="1"/>
          </p:nvPr>
        </p:nvSpPr>
        <p:spPr/>
        <p:txBody>
          <a:bodyPr/>
          <a:lstStyle/>
          <a:p>
            <a:endParaRPr lang="ru-KZ"/>
          </a:p>
        </p:txBody>
      </p:sp>
    </p:spTree>
    <p:extLst>
      <p:ext uri="{BB962C8B-B14F-4D97-AF65-F5344CB8AC3E}">
        <p14:creationId xmlns:p14="http://schemas.microsoft.com/office/powerpoint/2010/main" val="45242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Этот микроконтроллер 8749 имеет встроенную внутреннюю память типа EPROM.">
            <a:extLst>
              <a:ext uri="{FF2B5EF4-FFF2-40B4-BE49-F238E27FC236}">
                <a16:creationId xmlns:a16="http://schemas.microsoft.com/office/drawing/2014/main" id="{98282079-69F3-7A3C-5D63-D4EBFBAB0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89" y="365124"/>
            <a:ext cx="3685766" cy="36857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Матрица транзистров EPROM крупным планом.">
            <a:extLst>
              <a:ext uri="{FF2B5EF4-FFF2-40B4-BE49-F238E27FC236}">
                <a16:creationId xmlns:a16="http://schemas.microsoft.com/office/drawing/2014/main" id="{A7A96A7D-66D8-942C-866F-DBB6A93AC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473" y="365124"/>
            <a:ext cx="3575055" cy="28452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772A9A2-EC45-5253-BF63-BDAE3AECD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946" y="365124"/>
            <a:ext cx="3685765" cy="2865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524DF18-5A80-3BC8-969D-81359DBCC1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4677" y="3627195"/>
            <a:ext cx="3033251" cy="3033251"/>
          </a:xfrm>
          <a:prstGeom prst="rect">
            <a:avLst/>
          </a:prstGeom>
          <a:noFill/>
          <a:extLst>
            <a:ext uri="{909E8E84-426E-40DD-AFC4-6F175D3DCCD1}">
              <a14:hiddenFill xmlns:a14="http://schemas.microsoft.com/office/drawing/2010/main">
                <a:solidFill>
                  <a:srgbClr val="FFFFFF"/>
                </a:solidFill>
              </a14:hiddenFill>
            </a:ext>
          </a:extLst>
        </p:spPr>
      </p:pic>
      <p:sp>
        <p:nvSpPr>
          <p:cNvPr id="4" name="Стрелка: вправо 3">
            <a:extLst>
              <a:ext uri="{FF2B5EF4-FFF2-40B4-BE49-F238E27FC236}">
                <a16:creationId xmlns:a16="http://schemas.microsoft.com/office/drawing/2014/main" id="{0041E03B-94BB-4602-2F11-2C8B5CD361F4}"/>
              </a:ext>
            </a:extLst>
          </p:cNvPr>
          <p:cNvSpPr/>
          <p:nvPr/>
        </p:nvSpPr>
        <p:spPr>
          <a:xfrm>
            <a:off x="3633326" y="494641"/>
            <a:ext cx="1120877" cy="581805"/>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KZ"/>
          </a:p>
        </p:txBody>
      </p:sp>
      <p:sp>
        <p:nvSpPr>
          <p:cNvPr id="5" name="Стрелка: вправо 4">
            <a:extLst>
              <a:ext uri="{FF2B5EF4-FFF2-40B4-BE49-F238E27FC236}">
                <a16:creationId xmlns:a16="http://schemas.microsoft.com/office/drawing/2014/main" id="{12FE2713-75AF-65F2-EFA1-CD3FF9F315C9}"/>
              </a:ext>
            </a:extLst>
          </p:cNvPr>
          <p:cNvSpPr/>
          <p:nvPr/>
        </p:nvSpPr>
        <p:spPr>
          <a:xfrm>
            <a:off x="7552507" y="515181"/>
            <a:ext cx="1120877" cy="581805"/>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KZ"/>
          </a:p>
        </p:txBody>
      </p:sp>
      <p:sp>
        <p:nvSpPr>
          <p:cNvPr id="6" name="Стрелка: изогнутая 5">
            <a:extLst>
              <a:ext uri="{FF2B5EF4-FFF2-40B4-BE49-F238E27FC236}">
                <a16:creationId xmlns:a16="http://schemas.microsoft.com/office/drawing/2014/main" id="{B5D21F79-F7EF-CCF9-022B-0B944F90E607}"/>
              </a:ext>
            </a:extLst>
          </p:cNvPr>
          <p:cNvSpPr/>
          <p:nvPr/>
        </p:nvSpPr>
        <p:spPr>
          <a:xfrm rot="10800000">
            <a:off x="8979214" y="3038168"/>
            <a:ext cx="1179871" cy="2420285"/>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KZ">
              <a:solidFill>
                <a:schemeClr val="tx1"/>
              </a:solidFill>
            </a:endParaRPr>
          </a:p>
        </p:txBody>
      </p:sp>
    </p:spTree>
    <p:extLst>
      <p:ext uri="{BB962C8B-B14F-4D97-AF65-F5344CB8AC3E}">
        <p14:creationId xmlns:p14="http://schemas.microsoft.com/office/powerpoint/2010/main" val="3654742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9AA7B1-B825-D2BA-2E58-B173CC36DE98}"/>
              </a:ext>
            </a:extLst>
          </p:cNvPr>
          <p:cNvSpPr>
            <a:spLocks noGrp="1"/>
          </p:cNvSpPr>
          <p:nvPr>
            <p:ph type="title"/>
          </p:nvPr>
        </p:nvSpPr>
        <p:spPr>
          <a:xfrm>
            <a:off x="838200" y="-96991"/>
            <a:ext cx="10515600" cy="942565"/>
          </a:xfrm>
        </p:spPr>
        <p:txBody>
          <a:bodyPr/>
          <a:lstStyle/>
          <a:p>
            <a:r>
              <a:rPr lang="ru-RU" b="0" i="0" dirty="0" err="1">
                <a:solidFill>
                  <a:srgbClr val="000000"/>
                </a:solidFill>
                <a:effectLst/>
                <a:latin typeface="Linux Libertine"/>
              </a:rPr>
              <a:t>Классификациясы</a:t>
            </a:r>
            <a:endParaRPr lang="ru-KZ" dirty="0"/>
          </a:p>
        </p:txBody>
      </p:sp>
      <p:graphicFrame>
        <p:nvGraphicFramePr>
          <p:cNvPr id="4" name="Таблица 3">
            <a:extLst>
              <a:ext uri="{FF2B5EF4-FFF2-40B4-BE49-F238E27FC236}">
                <a16:creationId xmlns:a16="http://schemas.microsoft.com/office/drawing/2014/main" id="{4B29EDF2-E959-7F1B-DC66-995B7B48A4D5}"/>
              </a:ext>
            </a:extLst>
          </p:cNvPr>
          <p:cNvGraphicFramePr>
            <a:graphicFrameLocks noGrp="1"/>
          </p:cNvGraphicFramePr>
          <p:nvPr>
            <p:extLst>
              <p:ext uri="{D42A27DB-BD31-4B8C-83A1-F6EECF244321}">
                <p14:modId xmlns:p14="http://schemas.microsoft.com/office/powerpoint/2010/main" val="3396337248"/>
              </p:ext>
            </p:extLst>
          </p:nvPr>
        </p:nvGraphicFramePr>
        <p:xfrm>
          <a:off x="838200" y="1208385"/>
          <a:ext cx="9416845" cy="3840480"/>
        </p:xfrm>
        <a:graphic>
          <a:graphicData uri="http://schemas.openxmlformats.org/drawingml/2006/table">
            <a:tbl>
              <a:tblPr/>
              <a:tblGrid>
                <a:gridCol w="1883369">
                  <a:extLst>
                    <a:ext uri="{9D8B030D-6E8A-4147-A177-3AD203B41FA5}">
                      <a16:colId xmlns:a16="http://schemas.microsoft.com/office/drawing/2014/main" val="2678045784"/>
                    </a:ext>
                  </a:extLst>
                </a:gridCol>
                <a:gridCol w="1883369">
                  <a:extLst>
                    <a:ext uri="{9D8B030D-6E8A-4147-A177-3AD203B41FA5}">
                      <a16:colId xmlns:a16="http://schemas.microsoft.com/office/drawing/2014/main" val="3958170738"/>
                    </a:ext>
                  </a:extLst>
                </a:gridCol>
                <a:gridCol w="1883369">
                  <a:extLst>
                    <a:ext uri="{9D8B030D-6E8A-4147-A177-3AD203B41FA5}">
                      <a16:colId xmlns:a16="http://schemas.microsoft.com/office/drawing/2014/main" val="2689201627"/>
                    </a:ext>
                  </a:extLst>
                </a:gridCol>
                <a:gridCol w="1883369">
                  <a:extLst>
                    <a:ext uri="{9D8B030D-6E8A-4147-A177-3AD203B41FA5}">
                      <a16:colId xmlns:a16="http://schemas.microsoft.com/office/drawing/2014/main" val="2852923931"/>
                    </a:ext>
                  </a:extLst>
                </a:gridCol>
                <a:gridCol w="1883369">
                  <a:extLst>
                    <a:ext uri="{9D8B030D-6E8A-4147-A177-3AD203B41FA5}">
                      <a16:colId xmlns:a16="http://schemas.microsoft.com/office/drawing/2014/main" val="3864182765"/>
                    </a:ext>
                  </a:extLst>
                </a:gridCol>
              </a:tblGrid>
              <a:tr h="348987">
                <a:tc>
                  <a:txBody>
                    <a:bodyPr/>
                    <a:lstStyle/>
                    <a:p>
                      <a:pPr algn="ctr"/>
                      <a:r>
                        <a:rPr lang="en-US" sz="1800" b="1" dirty="0">
                          <a:effectLst/>
                        </a:rPr>
                        <a:t>Acronym</a:t>
                      </a:r>
                    </a:p>
                  </a:txBody>
                  <a:tcPr marR="16002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800" b="1" dirty="0">
                          <a:effectLst/>
                        </a:rPr>
                        <a:t>Name</a:t>
                      </a:r>
                    </a:p>
                  </a:txBody>
                  <a:tcPr marR="16002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800" b="1" dirty="0">
                          <a:effectLst/>
                        </a:rPr>
                        <a:t>Year</a:t>
                      </a:r>
                    </a:p>
                  </a:txBody>
                  <a:tcPr marR="16002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800" b="1" kern="1200" dirty="0">
                          <a:solidFill>
                            <a:schemeClr val="tx1"/>
                          </a:solidFill>
                          <a:effectLst/>
                          <a:latin typeface="+mn-lt"/>
                          <a:ea typeface="+mn-ea"/>
                          <a:cs typeface="+mn-cs"/>
                        </a:rPr>
                        <a:t>Transistor count</a:t>
                      </a:r>
                    </a:p>
                  </a:txBody>
                  <a:tcPr marR="16002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800" b="1" kern="1200" dirty="0">
                          <a:solidFill>
                            <a:schemeClr val="tx1"/>
                          </a:solidFill>
                          <a:effectLst/>
                          <a:latin typeface="+mn-lt"/>
                          <a:ea typeface="+mn-ea"/>
                          <a:cs typeface="+mn-cs"/>
                        </a:rPr>
                        <a:t>Logic gates number</a:t>
                      </a:r>
                    </a:p>
                  </a:txBody>
                  <a:tcPr marR="16002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535488597"/>
                  </a:ext>
                </a:extLst>
              </a:tr>
              <a:tr h="355153">
                <a:tc>
                  <a:txBody>
                    <a:bodyPr/>
                    <a:lstStyle/>
                    <a:p>
                      <a:r>
                        <a:rPr lang="en-US" sz="1800" dirty="0">
                          <a:effectLst/>
                        </a:rPr>
                        <a:t>SSI</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800" i="1">
                          <a:effectLst/>
                        </a:rPr>
                        <a:t>small-scale integration</a:t>
                      </a:r>
                      <a:endParaRPr lang="en-US" sz="1800">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KZ" sz="1800">
                          <a:effectLst/>
                        </a:rPr>
                        <a:t>1964</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1 to 10</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800" dirty="0">
                          <a:effectLst/>
                        </a:rPr>
                        <a:t>1 to 12</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63218040"/>
                  </a:ext>
                </a:extLst>
              </a:tr>
              <a:tr h="355153">
                <a:tc>
                  <a:txBody>
                    <a:bodyPr/>
                    <a:lstStyle/>
                    <a:p>
                      <a:r>
                        <a:rPr lang="en-US" sz="1800" dirty="0">
                          <a:effectLst/>
                        </a:rPr>
                        <a:t>MSI</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800" i="1" dirty="0">
                          <a:effectLst/>
                        </a:rPr>
                        <a:t>medium-scale integration</a:t>
                      </a:r>
                      <a:endParaRPr lang="en-US" sz="1800" dirty="0">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KZ" sz="1800">
                          <a:effectLst/>
                        </a:rPr>
                        <a:t>1968</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10 to 500</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13 to 99</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582014803"/>
                  </a:ext>
                </a:extLst>
              </a:tr>
              <a:tr h="355153">
                <a:tc>
                  <a:txBody>
                    <a:bodyPr/>
                    <a:lstStyle/>
                    <a:p>
                      <a:r>
                        <a:rPr lang="en-US" sz="1800">
                          <a:effectLst/>
                        </a:rPr>
                        <a:t>LSI</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800" i="1">
                          <a:effectLst/>
                        </a:rPr>
                        <a:t>large-scale integration</a:t>
                      </a:r>
                      <a:endParaRPr lang="en-US" sz="1800">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KZ" sz="1800">
                          <a:effectLst/>
                        </a:rPr>
                        <a:t>1971</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500 to 20 000</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100 to 9999</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012254531"/>
                  </a:ext>
                </a:extLst>
              </a:tr>
              <a:tr h="355153">
                <a:tc>
                  <a:txBody>
                    <a:bodyPr/>
                    <a:lstStyle/>
                    <a:p>
                      <a:r>
                        <a:rPr lang="en-US" sz="1800">
                          <a:effectLst/>
                        </a:rPr>
                        <a:t>VLSI</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800" i="1" kern="1200" dirty="0">
                          <a:solidFill>
                            <a:schemeClr val="tx1"/>
                          </a:solidFill>
                          <a:effectLst/>
                          <a:latin typeface="+mn-lt"/>
                          <a:ea typeface="+mn-ea"/>
                          <a:cs typeface="+mn-cs"/>
                        </a:rPr>
                        <a:t>very large-scale integration</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KZ" sz="1800">
                          <a:effectLst/>
                        </a:rPr>
                        <a:t>1980</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20 000 to 1 000 000</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10 000 to 99 999</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134354487"/>
                  </a:ext>
                </a:extLst>
              </a:tr>
              <a:tr h="355153">
                <a:tc>
                  <a:txBody>
                    <a:bodyPr/>
                    <a:lstStyle/>
                    <a:p>
                      <a:r>
                        <a:rPr lang="en-US" sz="1800">
                          <a:effectLst/>
                        </a:rPr>
                        <a:t>ULSI</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800" i="1" dirty="0">
                          <a:effectLst/>
                        </a:rPr>
                        <a:t>ultra-large-scale integration</a:t>
                      </a:r>
                      <a:endParaRPr lang="en-US" sz="1800" dirty="0">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KZ" sz="1800" dirty="0">
                          <a:effectLst/>
                        </a:rPr>
                        <a:t>1984</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800" dirty="0">
                          <a:effectLst/>
                        </a:rPr>
                        <a:t>1 000 000 and more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800" dirty="0">
                          <a:effectLst/>
                        </a:rPr>
                        <a:t>100 000 and more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137284126"/>
                  </a:ext>
                </a:extLst>
              </a:tr>
            </a:tbl>
          </a:graphicData>
        </a:graphic>
      </p:graphicFrame>
      <p:sp>
        <p:nvSpPr>
          <p:cNvPr id="6" name="TextBox 5">
            <a:extLst>
              <a:ext uri="{FF2B5EF4-FFF2-40B4-BE49-F238E27FC236}">
                <a16:creationId xmlns:a16="http://schemas.microsoft.com/office/drawing/2014/main" id="{9D0587B2-E604-DD8E-FB57-E0D6091BB784}"/>
              </a:ext>
            </a:extLst>
          </p:cNvPr>
          <p:cNvSpPr txBox="1"/>
          <p:nvPr/>
        </p:nvSpPr>
        <p:spPr>
          <a:xfrm>
            <a:off x="727586" y="5108991"/>
            <a:ext cx="10323871" cy="1631216"/>
          </a:xfrm>
          <a:prstGeom prst="rect">
            <a:avLst/>
          </a:prstGeom>
          <a:noFill/>
        </p:spPr>
        <p:txBody>
          <a:bodyPr wrap="square">
            <a:spAutoFit/>
          </a:bodyPr>
          <a:lstStyle/>
          <a:p>
            <a:pPr>
              <a:buFont typeface="Arial" panose="020B0604020202020204" pitchFamily="34" charset="0"/>
              <a:buChar char="•"/>
            </a:pPr>
            <a:r>
              <a:rPr lang="ru-RU" sz="2000" b="0" i="0" dirty="0">
                <a:solidFill>
                  <a:srgbClr val="202122"/>
                </a:solidFill>
                <a:effectLst/>
                <a:latin typeface="Arial" panose="020B0604020202020204" pitchFamily="34" charset="0"/>
              </a:rPr>
              <a:t>малая интегральная схема (МИС) — </a:t>
            </a:r>
            <a:r>
              <a:rPr lang="ru-RU" sz="2000" b="0" i="0" dirty="0" err="1">
                <a:solidFill>
                  <a:srgbClr val="202122"/>
                </a:solidFill>
                <a:effectLst/>
                <a:latin typeface="Arial" panose="020B0604020202020204" pitchFamily="34" charset="0"/>
              </a:rPr>
              <a:t>кристаллда</a:t>
            </a:r>
            <a:r>
              <a:rPr lang="ru-RU" sz="2000" b="0" i="0" dirty="0">
                <a:solidFill>
                  <a:srgbClr val="202122"/>
                </a:solidFill>
                <a:effectLst/>
                <a:latin typeface="Arial" panose="020B0604020202020204" pitchFamily="34" charset="0"/>
              </a:rPr>
              <a:t> 100 </a:t>
            </a:r>
            <a:r>
              <a:rPr lang="ru-RU" sz="2000" b="0" i="0" dirty="0" err="1">
                <a:solidFill>
                  <a:srgbClr val="202122"/>
                </a:solidFill>
                <a:effectLst/>
                <a:latin typeface="Arial" panose="020B0604020202020204" pitchFamily="34" charset="0"/>
              </a:rPr>
              <a:t>элементке</a:t>
            </a:r>
            <a:r>
              <a:rPr lang="ru-RU" sz="2000" b="0" i="0" dirty="0">
                <a:solidFill>
                  <a:srgbClr val="202122"/>
                </a:solidFill>
                <a:effectLst/>
                <a:latin typeface="Arial" panose="020B0604020202020204" pitchFamily="34" charset="0"/>
              </a:rPr>
              <a:t> </a:t>
            </a:r>
            <a:r>
              <a:rPr lang="ru-RU" sz="2000" b="0" i="0" dirty="0" err="1">
                <a:solidFill>
                  <a:srgbClr val="202122"/>
                </a:solidFill>
                <a:effectLst/>
                <a:latin typeface="Arial" panose="020B0604020202020204" pitchFamily="34" charset="0"/>
              </a:rPr>
              <a:t>дейін</a:t>
            </a:r>
            <a:r>
              <a:rPr lang="ru-RU" sz="2000" b="0" i="0" dirty="0">
                <a:solidFill>
                  <a:srgbClr val="202122"/>
                </a:solidFill>
                <a:effectLst/>
                <a:latin typeface="Arial" panose="020B0604020202020204" pitchFamily="34" charset="0"/>
              </a:rPr>
              <a:t> </a:t>
            </a:r>
          </a:p>
          <a:p>
            <a:pPr>
              <a:buFont typeface="Arial" panose="020B0604020202020204" pitchFamily="34" charset="0"/>
              <a:buChar char="•"/>
            </a:pPr>
            <a:r>
              <a:rPr lang="ru-RU" sz="2000" b="0" i="0" dirty="0">
                <a:solidFill>
                  <a:srgbClr val="202122"/>
                </a:solidFill>
                <a:effectLst/>
                <a:latin typeface="Arial" panose="020B0604020202020204" pitchFamily="34" charset="0"/>
              </a:rPr>
              <a:t>средняя интегральная схема (СИС) —</a:t>
            </a:r>
            <a:r>
              <a:rPr lang="ru-RU" sz="2000" b="0" i="0" dirty="0" err="1">
                <a:solidFill>
                  <a:srgbClr val="202122"/>
                </a:solidFill>
                <a:effectLst/>
                <a:latin typeface="Arial" panose="020B0604020202020204" pitchFamily="34" charset="0"/>
              </a:rPr>
              <a:t>кристаллда</a:t>
            </a:r>
            <a:r>
              <a:rPr lang="ru-RU" sz="2000" b="0" i="0" dirty="0">
                <a:solidFill>
                  <a:srgbClr val="202122"/>
                </a:solidFill>
                <a:effectLst/>
                <a:latin typeface="Arial" panose="020B0604020202020204" pitchFamily="34" charset="0"/>
              </a:rPr>
              <a:t> 1 </a:t>
            </a:r>
            <a:r>
              <a:rPr lang="ru-RU" sz="2000" b="0" i="0" dirty="0" err="1">
                <a:solidFill>
                  <a:srgbClr val="202122"/>
                </a:solidFill>
                <a:effectLst/>
                <a:latin typeface="Arial" panose="020B0604020202020204" pitchFamily="34" charset="0"/>
              </a:rPr>
              <a:t>мың</a:t>
            </a:r>
            <a:r>
              <a:rPr lang="ru-RU" sz="2000" b="0" i="0" dirty="0">
                <a:solidFill>
                  <a:srgbClr val="202122"/>
                </a:solidFill>
                <a:effectLst/>
                <a:latin typeface="Arial" panose="020B0604020202020204" pitchFamily="34" charset="0"/>
              </a:rPr>
              <a:t> </a:t>
            </a:r>
            <a:r>
              <a:rPr lang="ru-RU" sz="2000" b="0" i="0" dirty="0" err="1">
                <a:solidFill>
                  <a:srgbClr val="202122"/>
                </a:solidFill>
                <a:effectLst/>
                <a:latin typeface="Arial" panose="020B0604020202020204" pitchFamily="34" charset="0"/>
              </a:rPr>
              <a:t>элементке</a:t>
            </a:r>
            <a:r>
              <a:rPr lang="ru-RU" sz="2000" b="0" i="0" dirty="0">
                <a:solidFill>
                  <a:srgbClr val="202122"/>
                </a:solidFill>
                <a:effectLst/>
                <a:latin typeface="Arial" panose="020B0604020202020204" pitchFamily="34" charset="0"/>
              </a:rPr>
              <a:t> </a:t>
            </a:r>
            <a:r>
              <a:rPr lang="ru-RU" sz="2000" b="0" i="0" dirty="0" err="1">
                <a:solidFill>
                  <a:srgbClr val="202122"/>
                </a:solidFill>
                <a:effectLst/>
                <a:latin typeface="Arial" panose="020B0604020202020204" pitchFamily="34" charset="0"/>
              </a:rPr>
              <a:t>дейін</a:t>
            </a:r>
            <a:r>
              <a:rPr lang="ru-RU" sz="2000" b="0" i="0" dirty="0">
                <a:solidFill>
                  <a:srgbClr val="202122"/>
                </a:solidFill>
                <a:effectLst/>
                <a:latin typeface="Arial" panose="020B0604020202020204" pitchFamily="34" charset="0"/>
              </a:rPr>
              <a:t> </a:t>
            </a:r>
          </a:p>
          <a:p>
            <a:pPr>
              <a:buFont typeface="Arial" panose="020B0604020202020204" pitchFamily="34" charset="0"/>
              <a:buChar char="•"/>
            </a:pPr>
            <a:r>
              <a:rPr lang="ru-RU" sz="2000" b="0" i="0" dirty="0">
                <a:solidFill>
                  <a:srgbClr val="202122"/>
                </a:solidFill>
                <a:effectLst/>
                <a:latin typeface="Arial" panose="020B0604020202020204" pitchFamily="34" charset="0"/>
              </a:rPr>
              <a:t>большая интегральная схема (БИС) — </a:t>
            </a:r>
            <a:r>
              <a:rPr lang="ru-RU" sz="2000" b="0" i="0" dirty="0" err="1">
                <a:solidFill>
                  <a:srgbClr val="202122"/>
                </a:solidFill>
                <a:effectLst/>
                <a:latin typeface="Arial" panose="020B0604020202020204" pitchFamily="34" charset="0"/>
              </a:rPr>
              <a:t>кристаллда</a:t>
            </a:r>
            <a:r>
              <a:rPr lang="ru-RU" sz="2000" b="0" i="0" dirty="0">
                <a:solidFill>
                  <a:srgbClr val="202122"/>
                </a:solidFill>
                <a:effectLst/>
                <a:latin typeface="Arial" panose="020B0604020202020204" pitchFamily="34" charset="0"/>
              </a:rPr>
              <a:t> 10 </a:t>
            </a:r>
            <a:r>
              <a:rPr lang="ru-RU" sz="2000" b="0" i="0" dirty="0" err="1">
                <a:solidFill>
                  <a:srgbClr val="202122"/>
                </a:solidFill>
                <a:effectLst/>
                <a:latin typeface="Arial" panose="020B0604020202020204" pitchFamily="34" charset="0"/>
              </a:rPr>
              <a:t>мың</a:t>
            </a:r>
            <a:r>
              <a:rPr lang="ru-RU" sz="2000" b="0" i="0" dirty="0">
                <a:solidFill>
                  <a:srgbClr val="202122"/>
                </a:solidFill>
                <a:effectLst/>
                <a:latin typeface="Arial" panose="020B0604020202020204" pitchFamily="34" charset="0"/>
              </a:rPr>
              <a:t> </a:t>
            </a:r>
            <a:r>
              <a:rPr lang="ru-RU" sz="2000" b="0" i="0" dirty="0" err="1">
                <a:solidFill>
                  <a:srgbClr val="202122"/>
                </a:solidFill>
                <a:effectLst/>
                <a:latin typeface="Arial" panose="020B0604020202020204" pitchFamily="34" charset="0"/>
              </a:rPr>
              <a:t>элементке</a:t>
            </a:r>
            <a:r>
              <a:rPr lang="ru-RU" sz="2000" b="0" i="0" dirty="0">
                <a:solidFill>
                  <a:srgbClr val="202122"/>
                </a:solidFill>
                <a:effectLst/>
                <a:latin typeface="Arial" panose="020B0604020202020204" pitchFamily="34" charset="0"/>
              </a:rPr>
              <a:t> </a:t>
            </a:r>
            <a:r>
              <a:rPr lang="ru-RU" sz="2000" b="0" i="0" dirty="0" err="1">
                <a:solidFill>
                  <a:srgbClr val="202122"/>
                </a:solidFill>
                <a:effectLst/>
                <a:latin typeface="Arial" panose="020B0604020202020204" pitchFamily="34" charset="0"/>
              </a:rPr>
              <a:t>дейін</a:t>
            </a:r>
            <a:r>
              <a:rPr lang="ru-RU" sz="2000" b="0" i="0" dirty="0">
                <a:solidFill>
                  <a:srgbClr val="202122"/>
                </a:solidFill>
                <a:effectLst/>
                <a:latin typeface="Arial" panose="020B0604020202020204" pitchFamily="34" charset="0"/>
              </a:rPr>
              <a:t> </a:t>
            </a:r>
          </a:p>
          <a:p>
            <a:pPr algn="l">
              <a:buFont typeface="Arial" panose="020B0604020202020204" pitchFamily="34" charset="0"/>
              <a:buChar char="•"/>
            </a:pPr>
            <a:r>
              <a:rPr lang="ru-RU" sz="2000" b="0" i="0" dirty="0">
                <a:solidFill>
                  <a:srgbClr val="202122"/>
                </a:solidFill>
                <a:effectLst/>
                <a:latin typeface="Arial" panose="020B0604020202020204" pitchFamily="34" charset="0"/>
              </a:rPr>
              <a:t>сверхбольшая интегральная схема (СБИС,(УБИС-1 млрд </a:t>
            </a:r>
            <a:r>
              <a:rPr lang="ru-RU" sz="2000" b="0" i="0" dirty="0" err="1">
                <a:solidFill>
                  <a:srgbClr val="202122"/>
                </a:solidFill>
                <a:effectLst/>
                <a:latin typeface="Arial" panose="020B0604020202020204" pitchFamily="34" charset="0"/>
              </a:rPr>
              <a:t>дейін</a:t>
            </a:r>
            <a:r>
              <a:rPr lang="ru-RU" sz="2000" b="0" i="0" dirty="0">
                <a:solidFill>
                  <a:srgbClr val="202122"/>
                </a:solidFill>
                <a:effectLst/>
                <a:latin typeface="Arial" panose="020B0604020202020204" pitchFamily="34" charset="0"/>
              </a:rPr>
              <a:t>, ГБИС-1млрд.тан </a:t>
            </a:r>
            <a:r>
              <a:rPr lang="ru-RU" sz="2000" b="0" i="0" dirty="0" err="1">
                <a:solidFill>
                  <a:srgbClr val="202122"/>
                </a:solidFill>
                <a:effectLst/>
                <a:latin typeface="Arial" panose="020B0604020202020204" pitchFamily="34" charset="0"/>
              </a:rPr>
              <a:t>көп</a:t>
            </a:r>
            <a:r>
              <a:rPr lang="ru-RU" sz="2000" b="0" i="0" dirty="0">
                <a:solidFill>
                  <a:srgbClr val="202122"/>
                </a:solidFill>
                <a:effectLst/>
                <a:latin typeface="Arial" panose="020B0604020202020204" pitchFamily="34" charset="0"/>
              </a:rPr>
              <a:t>)) — </a:t>
            </a:r>
            <a:r>
              <a:rPr lang="ru-RU" sz="2000" b="0" i="0" dirty="0" err="1">
                <a:solidFill>
                  <a:srgbClr val="202122"/>
                </a:solidFill>
                <a:effectLst/>
                <a:latin typeface="Arial" panose="020B0604020202020204" pitchFamily="34" charset="0"/>
              </a:rPr>
              <a:t>кристаллда</a:t>
            </a:r>
            <a:r>
              <a:rPr lang="ru-RU" sz="2000" b="0" i="0" dirty="0">
                <a:solidFill>
                  <a:srgbClr val="202122"/>
                </a:solidFill>
                <a:effectLst/>
                <a:latin typeface="Arial" panose="020B0604020202020204" pitchFamily="34" charset="0"/>
              </a:rPr>
              <a:t> 10 </a:t>
            </a:r>
            <a:r>
              <a:rPr lang="ru-RU" sz="2000" b="0" i="0" dirty="0" err="1">
                <a:solidFill>
                  <a:srgbClr val="202122"/>
                </a:solidFill>
                <a:effectLst/>
                <a:latin typeface="Arial" panose="020B0604020202020204" pitchFamily="34" charset="0"/>
              </a:rPr>
              <a:t>мың</a:t>
            </a:r>
            <a:r>
              <a:rPr lang="ru-RU" sz="2000" b="0" i="0" dirty="0">
                <a:solidFill>
                  <a:srgbClr val="202122"/>
                </a:solidFill>
                <a:effectLst/>
                <a:latin typeface="Arial" panose="020B0604020202020204" pitchFamily="34" charset="0"/>
              </a:rPr>
              <a:t> </a:t>
            </a:r>
            <a:r>
              <a:rPr lang="ru-RU" sz="2000" b="0" i="0" dirty="0" err="1">
                <a:solidFill>
                  <a:srgbClr val="202122"/>
                </a:solidFill>
                <a:effectLst/>
                <a:latin typeface="Arial" panose="020B0604020202020204" pitchFamily="34" charset="0"/>
              </a:rPr>
              <a:t>элементтен</a:t>
            </a:r>
            <a:r>
              <a:rPr lang="ru-RU" sz="2000" b="0" i="0" dirty="0">
                <a:solidFill>
                  <a:srgbClr val="202122"/>
                </a:solidFill>
                <a:effectLst/>
                <a:latin typeface="Arial" panose="020B0604020202020204" pitchFamily="34" charset="0"/>
              </a:rPr>
              <a:t> </a:t>
            </a:r>
            <a:r>
              <a:rPr lang="ru-RU" sz="2000" b="0" i="0" dirty="0" err="1">
                <a:solidFill>
                  <a:srgbClr val="202122"/>
                </a:solidFill>
                <a:effectLst/>
                <a:latin typeface="Arial" panose="020B0604020202020204" pitchFamily="34" charset="0"/>
              </a:rPr>
              <a:t>жоғары</a:t>
            </a:r>
            <a:r>
              <a:rPr lang="ru-RU" sz="2000" b="0" i="0" dirty="0">
                <a:solidFill>
                  <a:srgbClr val="202122"/>
                </a:solidFill>
                <a:effectLst/>
                <a:latin typeface="Arial" panose="020B0604020202020204" pitchFamily="34" charset="0"/>
              </a:rPr>
              <a:t> </a:t>
            </a:r>
          </a:p>
        </p:txBody>
      </p:sp>
      <p:sp>
        <p:nvSpPr>
          <p:cNvPr id="8" name="TextBox 7">
            <a:extLst>
              <a:ext uri="{FF2B5EF4-FFF2-40B4-BE49-F238E27FC236}">
                <a16:creationId xmlns:a16="http://schemas.microsoft.com/office/drawing/2014/main" id="{3087F8A9-35A9-953B-4CED-2D2F1C426B88}"/>
              </a:ext>
            </a:extLst>
          </p:cNvPr>
          <p:cNvSpPr txBox="1"/>
          <p:nvPr/>
        </p:nvSpPr>
        <p:spPr>
          <a:xfrm>
            <a:off x="838200" y="657648"/>
            <a:ext cx="6096000" cy="369332"/>
          </a:xfrm>
          <a:prstGeom prst="rect">
            <a:avLst/>
          </a:prstGeom>
          <a:noFill/>
        </p:spPr>
        <p:txBody>
          <a:bodyPr wrap="square">
            <a:spAutoFit/>
          </a:bodyPr>
          <a:lstStyle/>
          <a:p>
            <a:pPr algn="l"/>
            <a:r>
              <a:rPr lang="en-US" b="0" i="0" dirty="0">
                <a:solidFill>
                  <a:srgbClr val="000000"/>
                </a:solidFill>
                <a:effectLst/>
                <a:latin typeface="Linux Libertine"/>
              </a:rPr>
              <a:t>Generations</a:t>
            </a:r>
            <a:r>
              <a:rPr lang="kk-KZ" dirty="0">
                <a:solidFill>
                  <a:srgbClr val="000000"/>
                </a:solidFill>
                <a:latin typeface="Linux Libertine"/>
              </a:rPr>
              <a:t> немесе</a:t>
            </a:r>
            <a:r>
              <a:rPr lang="kk-KZ" b="0" i="0" dirty="0">
                <a:solidFill>
                  <a:srgbClr val="000000"/>
                </a:solidFill>
                <a:effectLst/>
                <a:latin typeface="Linux Libertine"/>
              </a:rPr>
              <a:t> интеграциясы бойынша</a:t>
            </a:r>
            <a:endParaRPr lang="en-US" b="0" i="0" dirty="0">
              <a:solidFill>
                <a:srgbClr val="000000"/>
              </a:solidFill>
              <a:effectLst/>
              <a:latin typeface="Linux Libertine"/>
            </a:endParaRPr>
          </a:p>
        </p:txBody>
      </p:sp>
    </p:spTree>
    <p:extLst>
      <p:ext uri="{BB962C8B-B14F-4D97-AF65-F5344CB8AC3E}">
        <p14:creationId xmlns:p14="http://schemas.microsoft.com/office/powerpoint/2010/main" val="320489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74DDAE-3E86-84FB-FAB9-2B5555081716}"/>
              </a:ext>
            </a:extLst>
          </p:cNvPr>
          <p:cNvSpPr>
            <a:spLocks noGrp="1"/>
          </p:cNvSpPr>
          <p:nvPr>
            <p:ph type="title"/>
          </p:nvPr>
        </p:nvSpPr>
        <p:spPr>
          <a:xfrm>
            <a:off x="838200" y="109486"/>
            <a:ext cx="10515600" cy="401791"/>
          </a:xfrm>
        </p:spPr>
        <p:txBody>
          <a:bodyPr>
            <a:normAutofit fontScale="90000"/>
          </a:bodyPr>
          <a:lstStyle/>
          <a:p>
            <a:r>
              <a:rPr lang="en-US" dirty="0"/>
              <a:t>SSI</a:t>
            </a:r>
            <a:endParaRPr lang="ru-KZ" dirty="0"/>
          </a:p>
        </p:txBody>
      </p:sp>
      <p:sp>
        <p:nvSpPr>
          <p:cNvPr id="3" name="Объект 2">
            <a:extLst>
              <a:ext uri="{FF2B5EF4-FFF2-40B4-BE49-F238E27FC236}">
                <a16:creationId xmlns:a16="http://schemas.microsoft.com/office/drawing/2014/main" id="{3205DD87-5130-5E4F-BB6B-B0D3BDF2467A}"/>
              </a:ext>
            </a:extLst>
          </p:cNvPr>
          <p:cNvSpPr>
            <a:spLocks noGrp="1"/>
          </p:cNvSpPr>
          <p:nvPr>
            <p:ph idx="1"/>
          </p:nvPr>
        </p:nvSpPr>
        <p:spPr>
          <a:xfrm>
            <a:off x="838200" y="766916"/>
            <a:ext cx="10515600" cy="5410047"/>
          </a:xfrm>
        </p:spPr>
        <p:txBody>
          <a:bodyPr>
            <a:noAutofit/>
          </a:bodyPr>
          <a:lstStyle/>
          <a:p>
            <a:pPr algn="just"/>
            <a:r>
              <a:rPr lang="en-US" sz="2400" b="1" dirty="0">
                <a:solidFill>
                  <a:srgbClr val="202122"/>
                </a:solidFill>
                <a:latin typeface="Arial" panose="020B0604020202020204" pitchFamily="34" charset="0"/>
              </a:rPr>
              <a:t>SSI circuits were crucial to early aerospace projects, and aerospace projects helped inspire development of the technology. Both the </a:t>
            </a:r>
            <a:r>
              <a:rPr lang="en-US" sz="2400" b="1" dirty="0">
                <a:highlight>
                  <a:srgbClr val="00FF00"/>
                </a:highlight>
                <a:latin typeface="Arial" panose="020B0604020202020204" pitchFamily="34" charset="0"/>
              </a:rPr>
              <a:t>Minuteman</a:t>
            </a:r>
            <a:r>
              <a:rPr lang="en-US" sz="2400" b="1" dirty="0">
                <a:solidFill>
                  <a:srgbClr val="202122"/>
                </a:solidFill>
                <a:latin typeface="Arial" panose="020B0604020202020204" pitchFamily="34" charset="0"/>
              </a:rPr>
              <a:t> missile and </a:t>
            </a:r>
            <a:r>
              <a:rPr lang="en-US" sz="2400" b="1" dirty="0">
                <a:solidFill>
                  <a:srgbClr val="202122"/>
                </a:solidFill>
                <a:highlight>
                  <a:srgbClr val="00FF00"/>
                </a:highlight>
                <a:latin typeface="Arial" panose="020B0604020202020204" pitchFamily="34" charset="0"/>
              </a:rPr>
              <a:t>Apollo</a:t>
            </a:r>
            <a:r>
              <a:rPr lang="en-US" sz="2400" b="1" dirty="0">
                <a:solidFill>
                  <a:srgbClr val="202122"/>
                </a:solidFill>
                <a:latin typeface="Arial" panose="020B0604020202020204" pitchFamily="34" charset="0"/>
              </a:rPr>
              <a:t> program needed lightweight digital computers for their inertial guidance systems. The Minuteman missile program and various other United States Navy programs accounted for the total $4 million integrated circuit market in 1962, and by 1968.</a:t>
            </a:r>
          </a:p>
          <a:p>
            <a:pPr algn="just"/>
            <a:r>
              <a:rPr lang="en-US" sz="2400" b="1" i="0" dirty="0">
                <a:solidFill>
                  <a:srgbClr val="202122"/>
                </a:solidFill>
                <a:effectLst/>
                <a:latin typeface="Arial" panose="020B0604020202020204" pitchFamily="34" charset="0"/>
              </a:rPr>
              <a:t>IC firms to penetrate the </a:t>
            </a:r>
            <a:r>
              <a:rPr lang="en-US" sz="2400" b="1" dirty="0">
                <a:solidFill>
                  <a:srgbClr val="3366CC"/>
                </a:solidFill>
                <a:highlight>
                  <a:srgbClr val="00FF00"/>
                </a:highlight>
                <a:latin typeface="Arial" panose="020B0604020202020204" pitchFamily="34" charset="0"/>
              </a:rPr>
              <a:t>industrial</a:t>
            </a:r>
            <a:r>
              <a:rPr lang="en-US" sz="2400" b="1" i="0" dirty="0">
                <a:solidFill>
                  <a:srgbClr val="202122"/>
                </a:solidFill>
                <a:effectLst/>
                <a:latin typeface="Arial" panose="020B0604020202020204" pitchFamily="34" charset="0"/>
              </a:rPr>
              <a:t> market and eventually the </a:t>
            </a:r>
            <a:r>
              <a:rPr lang="en-US" sz="2400" b="1" dirty="0">
                <a:solidFill>
                  <a:srgbClr val="3366CC"/>
                </a:solidFill>
                <a:highlight>
                  <a:srgbClr val="00FF00"/>
                </a:highlight>
                <a:latin typeface="Arial" panose="020B0604020202020204" pitchFamily="34" charset="0"/>
              </a:rPr>
              <a:t>consumer</a:t>
            </a:r>
            <a:r>
              <a:rPr lang="en-US" sz="2400" b="1" i="0" dirty="0">
                <a:solidFill>
                  <a:srgbClr val="202122"/>
                </a:solidFill>
                <a:effectLst/>
                <a:latin typeface="Arial" panose="020B0604020202020204" pitchFamily="34" charset="0"/>
              </a:rPr>
              <a:t> market. The average price per integrated circuit dropped from $50.00 in 1962 to $2.33 in 1968. A typical application was </a:t>
            </a:r>
            <a:r>
              <a:rPr lang="en-US" sz="2400" b="1" i="0" u="none" strike="noStrike" dirty="0">
                <a:solidFill>
                  <a:srgbClr val="3366CC"/>
                </a:solidFill>
                <a:effectLst/>
                <a:highlight>
                  <a:srgbClr val="00FF00"/>
                </a:highlight>
                <a:latin typeface="Arial" panose="020B0604020202020204" pitchFamily="34" charset="0"/>
                <a:hlinkClick r:id="rId2" tooltip="Frequency modulation"/>
              </a:rPr>
              <a:t>FM</a:t>
            </a:r>
            <a:r>
              <a:rPr lang="en-US" sz="2400" b="1" i="0" dirty="0">
                <a:solidFill>
                  <a:srgbClr val="202122"/>
                </a:solidFill>
                <a:effectLst/>
                <a:latin typeface="Arial" panose="020B0604020202020204" pitchFamily="34" charset="0"/>
              </a:rPr>
              <a:t> inter-carrier sound processing in television receivers.</a:t>
            </a:r>
          </a:p>
          <a:p>
            <a:pPr algn="just"/>
            <a:r>
              <a:rPr lang="en-US" sz="2400" b="1" i="0" dirty="0">
                <a:solidFill>
                  <a:srgbClr val="202122"/>
                </a:solidFill>
                <a:effectLst/>
                <a:latin typeface="Arial" panose="020B0604020202020204" pitchFamily="34" charset="0"/>
              </a:rPr>
              <a:t>The first application </a:t>
            </a:r>
            <a:r>
              <a:rPr lang="en-US" sz="2400" b="1" dirty="0">
                <a:solidFill>
                  <a:srgbClr val="3366CC"/>
                </a:solidFill>
                <a:highlight>
                  <a:srgbClr val="00FF00"/>
                </a:highlight>
                <a:latin typeface="Arial" panose="020B0604020202020204" pitchFamily="34" charset="0"/>
              </a:rPr>
              <a:t>MOS</a:t>
            </a:r>
            <a:r>
              <a:rPr lang="en-US" sz="2400" b="1" i="0" dirty="0">
                <a:solidFill>
                  <a:srgbClr val="202122"/>
                </a:solidFill>
                <a:effectLst/>
                <a:latin typeface="Arial" panose="020B0604020202020204" pitchFamily="34" charset="0"/>
              </a:rPr>
              <a:t> chips were small-scale integration (SSI) chips. The first practical application of MOS SSI chips was for </a:t>
            </a:r>
            <a:r>
              <a:rPr lang="en-US" sz="2400" b="1" dirty="0">
                <a:solidFill>
                  <a:srgbClr val="3366CC"/>
                </a:solidFill>
                <a:highlight>
                  <a:srgbClr val="00FF00"/>
                </a:highlight>
                <a:latin typeface="Arial" panose="020B0604020202020204" pitchFamily="34" charset="0"/>
              </a:rPr>
              <a:t>NASA</a:t>
            </a:r>
            <a:r>
              <a:rPr lang="en-US" sz="2400" b="1" i="0" dirty="0">
                <a:solidFill>
                  <a:srgbClr val="202122"/>
                </a:solidFill>
                <a:effectLst/>
                <a:highlight>
                  <a:srgbClr val="00FF00"/>
                </a:highlight>
                <a:latin typeface="Arial" panose="020B0604020202020204" pitchFamily="34" charset="0"/>
              </a:rPr>
              <a:t> </a:t>
            </a:r>
            <a:r>
              <a:rPr lang="en-US" sz="2400" b="1" dirty="0">
                <a:solidFill>
                  <a:srgbClr val="3366CC"/>
                </a:solidFill>
                <a:highlight>
                  <a:srgbClr val="00FF00"/>
                </a:highlight>
                <a:latin typeface="Arial" panose="020B0604020202020204" pitchFamily="34" charset="0"/>
              </a:rPr>
              <a:t>satellites</a:t>
            </a:r>
            <a:r>
              <a:rPr lang="en-US" sz="2400" b="1" i="0" dirty="0">
                <a:solidFill>
                  <a:srgbClr val="202122"/>
                </a:solidFill>
                <a:effectLst/>
                <a:latin typeface="Arial" panose="020B0604020202020204" pitchFamily="34" charset="0"/>
              </a:rPr>
              <a:t>.</a:t>
            </a:r>
          </a:p>
        </p:txBody>
      </p:sp>
    </p:spTree>
    <p:extLst>
      <p:ext uri="{BB962C8B-B14F-4D97-AF65-F5344CB8AC3E}">
        <p14:creationId xmlns:p14="http://schemas.microsoft.com/office/powerpoint/2010/main" val="370289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73EABA-0ABA-EB34-47DD-88D44CEBC4F6}"/>
              </a:ext>
            </a:extLst>
          </p:cNvPr>
          <p:cNvSpPr>
            <a:spLocks noGrp="1"/>
          </p:cNvSpPr>
          <p:nvPr>
            <p:ph type="title"/>
          </p:nvPr>
        </p:nvSpPr>
        <p:spPr>
          <a:xfrm>
            <a:off x="838200" y="129152"/>
            <a:ext cx="10515600" cy="315912"/>
          </a:xfrm>
        </p:spPr>
        <p:txBody>
          <a:bodyPr>
            <a:normAutofit fontScale="90000"/>
          </a:bodyPr>
          <a:lstStyle/>
          <a:p>
            <a:r>
              <a:rPr lang="en-US" b="1" i="0" dirty="0">
                <a:solidFill>
                  <a:srgbClr val="000000"/>
                </a:solidFill>
                <a:effectLst/>
                <a:latin typeface="Arial" panose="020B0604020202020204" pitchFamily="34" charset="0"/>
              </a:rPr>
              <a:t>MSI and LSI</a:t>
            </a:r>
            <a:endParaRPr lang="ru-KZ" dirty="0"/>
          </a:p>
        </p:txBody>
      </p:sp>
      <p:sp>
        <p:nvSpPr>
          <p:cNvPr id="3" name="Объект 2">
            <a:extLst>
              <a:ext uri="{FF2B5EF4-FFF2-40B4-BE49-F238E27FC236}">
                <a16:creationId xmlns:a16="http://schemas.microsoft.com/office/drawing/2014/main" id="{C94D8328-C113-7854-9D25-8A25310C31B2}"/>
              </a:ext>
            </a:extLst>
          </p:cNvPr>
          <p:cNvSpPr>
            <a:spLocks noGrp="1"/>
          </p:cNvSpPr>
          <p:nvPr>
            <p:ph idx="1"/>
          </p:nvPr>
        </p:nvSpPr>
        <p:spPr>
          <a:xfrm>
            <a:off x="838200" y="639097"/>
            <a:ext cx="10515600" cy="4424516"/>
          </a:xfrm>
        </p:spPr>
        <p:txBody>
          <a:bodyPr>
            <a:normAutofit fontScale="70000" lnSpcReduction="20000"/>
          </a:bodyPr>
          <a:lstStyle/>
          <a:p>
            <a:pPr marL="0" indent="0" algn="just">
              <a:buNone/>
            </a:pPr>
            <a:r>
              <a:rPr lang="en-US" sz="2900" b="1" dirty="0">
                <a:solidFill>
                  <a:srgbClr val="202122"/>
                </a:solidFill>
                <a:latin typeface="Arial" panose="020B0604020202020204" pitchFamily="34" charset="0"/>
              </a:rPr>
              <a:t>MSI</a:t>
            </a:r>
          </a:p>
          <a:p>
            <a:pPr algn="just"/>
            <a:r>
              <a:rPr lang="en-US" b="0" i="0" dirty="0">
                <a:solidFill>
                  <a:srgbClr val="202122"/>
                </a:solidFill>
                <a:effectLst/>
                <a:latin typeface="Arial" panose="020B0604020202020204" pitchFamily="34" charset="0"/>
              </a:rPr>
              <a:t>By 1964, MOS chips had reached higher </a:t>
            </a:r>
            <a:r>
              <a:rPr lang="en-US" b="1" dirty="0">
                <a:solidFill>
                  <a:srgbClr val="3366CC"/>
                </a:solidFill>
                <a:highlight>
                  <a:srgbClr val="00FF00"/>
                </a:highlight>
                <a:latin typeface="Arial" panose="020B0604020202020204" pitchFamily="34" charset="0"/>
              </a:rPr>
              <a:t>transistor density</a:t>
            </a:r>
            <a:r>
              <a:rPr lang="en-US" b="1" i="0" dirty="0">
                <a:solidFill>
                  <a:srgbClr val="202122"/>
                </a:solidFill>
                <a:effectLst/>
                <a:highlight>
                  <a:srgbClr val="00FF00"/>
                </a:highlight>
                <a:latin typeface="Arial" panose="020B0604020202020204" pitchFamily="34" charset="0"/>
              </a:rPr>
              <a:t> </a:t>
            </a:r>
            <a:r>
              <a:rPr lang="en-US" b="0" i="0" dirty="0">
                <a:solidFill>
                  <a:srgbClr val="202122"/>
                </a:solidFill>
                <a:effectLst/>
                <a:latin typeface="Arial" panose="020B0604020202020204" pitchFamily="34" charset="0"/>
              </a:rPr>
              <a:t>and lower manufacturing costs than </a:t>
            </a:r>
            <a:r>
              <a:rPr lang="en-US" b="1" dirty="0">
                <a:solidFill>
                  <a:srgbClr val="3366CC"/>
                </a:solidFill>
                <a:highlight>
                  <a:srgbClr val="00FF00"/>
                </a:highlight>
                <a:latin typeface="Arial" panose="020B0604020202020204" pitchFamily="34" charset="0"/>
              </a:rPr>
              <a:t>bipolar</a:t>
            </a:r>
            <a:r>
              <a:rPr lang="en-US" b="0" i="0" dirty="0">
                <a:solidFill>
                  <a:srgbClr val="202122"/>
                </a:solidFill>
                <a:effectLst/>
                <a:latin typeface="Arial" panose="020B0604020202020204" pitchFamily="34" charset="0"/>
              </a:rPr>
              <a:t> chips.</a:t>
            </a:r>
          </a:p>
          <a:p>
            <a:pPr algn="just"/>
            <a:r>
              <a:rPr lang="en-US" b="0" i="0" dirty="0">
                <a:solidFill>
                  <a:srgbClr val="202122"/>
                </a:solidFill>
                <a:effectLst/>
                <a:latin typeface="Arial" panose="020B0604020202020204" pitchFamily="34" charset="0"/>
              </a:rPr>
              <a:t>In 1964, </a:t>
            </a:r>
            <a:r>
              <a:rPr lang="en-US" dirty="0">
                <a:solidFill>
                  <a:srgbClr val="3366CC"/>
                </a:solidFill>
                <a:latin typeface="Arial" panose="020B0604020202020204" pitchFamily="34" charset="0"/>
              </a:rPr>
              <a:t>Frank </a:t>
            </a:r>
            <a:r>
              <a:rPr lang="en-US" dirty="0" err="1">
                <a:solidFill>
                  <a:srgbClr val="3366CC"/>
                </a:solidFill>
                <a:latin typeface="Arial" panose="020B0604020202020204" pitchFamily="34" charset="0"/>
              </a:rPr>
              <a:t>Wanlass</a:t>
            </a:r>
            <a:r>
              <a:rPr lang="en-US" b="0" i="0" dirty="0">
                <a:solidFill>
                  <a:srgbClr val="202122"/>
                </a:solidFill>
                <a:effectLst/>
                <a:latin typeface="Arial" panose="020B0604020202020204" pitchFamily="34" charset="0"/>
              </a:rPr>
              <a:t> demonstrated a single-chip 16-bit </a:t>
            </a:r>
            <a:r>
              <a:rPr lang="en-US" b="1" dirty="0">
                <a:solidFill>
                  <a:srgbClr val="3366CC"/>
                </a:solidFill>
                <a:highlight>
                  <a:srgbClr val="00FF00"/>
                </a:highlight>
                <a:latin typeface="Arial" panose="020B0604020202020204" pitchFamily="34" charset="0"/>
              </a:rPr>
              <a:t>shift register</a:t>
            </a:r>
            <a:r>
              <a:rPr lang="en-US" b="1" i="0" dirty="0">
                <a:solidFill>
                  <a:srgbClr val="202122"/>
                </a:solidFill>
                <a:effectLst/>
                <a:highlight>
                  <a:srgbClr val="00FF00"/>
                </a:highlight>
                <a:latin typeface="Arial" panose="020B0604020202020204" pitchFamily="34" charset="0"/>
              </a:rPr>
              <a:t> </a:t>
            </a:r>
            <a:r>
              <a:rPr lang="en-US" b="0" i="0" dirty="0">
                <a:solidFill>
                  <a:srgbClr val="202122"/>
                </a:solidFill>
                <a:effectLst/>
                <a:latin typeface="Arial" panose="020B0604020202020204" pitchFamily="34" charset="0"/>
              </a:rPr>
              <a:t>he designed, with a then-incredible 120 </a:t>
            </a:r>
            <a:r>
              <a:rPr lang="en-US" b="1" dirty="0">
                <a:solidFill>
                  <a:srgbClr val="3366CC"/>
                </a:solidFill>
                <a:highlight>
                  <a:srgbClr val="00FF00"/>
                </a:highlight>
                <a:latin typeface="Arial" panose="020B0604020202020204" pitchFamily="34" charset="0"/>
              </a:rPr>
              <a:t>MOS transistors</a:t>
            </a:r>
            <a:r>
              <a:rPr lang="en-US" b="1" i="0" dirty="0">
                <a:solidFill>
                  <a:srgbClr val="202122"/>
                </a:solidFill>
                <a:effectLst/>
                <a:highlight>
                  <a:srgbClr val="00FF00"/>
                </a:highlight>
                <a:latin typeface="Arial" panose="020B0604020202020204" pitchFamily="34" charset="0"/>
              </a:rPr>
              <a:t> </a:t>
            </a:r>
            <a:r>
              <a:rPr lang="en-US" b="0" i="0" dirty="0">
                <a:solidFill>
                  <a:srgbClr val="202122"/>
                </a:solidFill>
                <a:effectLst/>
                <a:latin typeface="Arial" panose="020B0604020202020204" pitchFamily="34" charset="0"/>
              </a:rPr>
              <a:t>on a single chip.</a:t>
            </a:r>
            <a:r>
              <a:rPr lang="en-US" b="0" i="0" baseline="30000" dirty="0">
                <a:solidFill>
                  <a:srgbClr val="3366CC"/>
                </a:solidFill>
                <a:effectLst/>
                <a:latin typeface="Arial" panose="020B0604020202020204" pitchFamily="34" charset="0"/>
              </a:rPr>
              <a:t> </a:t>
            </a:r>
          </a:p>
          <a:p>
            <a:pPr marL="0" indent="0" algn="just">
              <a:buNone/>
            </a:pPr>
            <a:r>
              <a:rPr lang="en-US" b="1" i="0" dirty="0">
                <a:solidFill>
                  <a:srgbClr val="000000"/>
                </a:solidFill>
                <a:effectLst/>
                <a:latin typeface="Arial" panose="020B0604020202020204" pitchFamily="34" charset="0"/>
              </a:rPr>
              <a:t>LSI</a:t>
            </a:r>
          </a:p>
          <a:p>
            <a:pPr algn="just"/>
            <a:r>
              <a:rPr lang="en-US" b="0" i="0" dirty="0">
                <a:solidFill>
                  <a:srgbClr val="202122"/>
                </a:solidFill>
                <a:effectLst/>
                <a:latin typeface="Arial" panose="020B0604020202020204" pitchFamily="34" charset="0"/>
              </a:rPr>
              <a:t>Integrated circuits such as </a:t>
            </a:r>
            <a:r>
              <a:rPr lang="en-US" b="0" i="0" dirty="0">
                <a:solidFill>
                  <a:srgbClr val="202122"/>
                </a:solidFill>
                <a:effectLst/>
                <a:highlight>
                  <a:srgbClr val="00FF00"/>
                </a:highlight>
                <a:latin typeface="Arial" panose="020B0604020202020204" pitchFamily="34" charset="0"/>
              </a:rPr>
              <a:t>1K-bit RAMs</a:t>
            </a:r>
            <a:r>
              <a:rPr lang="en-US" b="0" i="0" dirty="0">
                <a:solidFill>
                  <a:srgbClr val="202122"/>
                </a:solidFill>
                <a:effectLst/>
                <a:latin typeface="Arial" panose="020B0604020202020204" pitchFamily="34" charset="0"/>
              </a:rPr>
              <a:t>, calculator chips, and the first microprocessors, that began to be manufactured in moderate quantities in the early 1970s, had under 4,000 transistors. True LSI circuits, approaching 10,000 transistors, began to be produced around 1974, for computer main memories and second-generation microprocessors.</a:t>
            </a:r>
          </a:p>
          <a:p>
            <a:pPr marL="0" indent="0" algn="just">
              <a:buNone/>
            </a:pPr>
            <a:r>
              <a:rPr lang="en-US" b="1" i="0" dirty="0">
                <a:solidFill>
                  <a:srgbClr val="202122"/>
                </a:solidFill>
                <a:effectLst/>
                <a:latin typeface="Arial" panose="020B0604020202020204" pitchFamily="34" charset="0"/>
              </a:rPr>
              <a:t>VLSI</a:t>
            </a:r>
          </a:p>
          <a:p>
            <a:pPr algn="just"/>
            <a:r>
              <a:rPr lang="en-US" b="0" i="0" dirty="0">
                <a:solidFill>
                  <a:srgbClr val="202122"/>
                </a:solidFill>
                <a:effectLst/>
                <a:latin typeface="Arial" panose="020B0604020202020204" pitchFamily="34" charset="0"/>
              </a:rPr>
              <a:t>In 1986, one-megabit </a:t>
            </a:r>
            <a:r>
              <a:rPr lang="en-US" dirty="0">
                <a:solidFill>
                  <a:srgbClr val="3366CC"/>
                </a:solidFill>
                <a:latin typeface="Arial" panose="020B0604020202020204" pitchFamily="34" charset="0"/>
              </a:rPr>
              <a:t>random-access memory</a:t>
            </a:r>
            <a:r>
              <a:rPr lang="en-US" b="0" i="0" dirty="0">
                <a:solidFill>
                  <a:srgbClr val="202122"/>
                </a:solidFill>
                <a:effectLst/>
                <a:latin typeface="Arial" panose="020B0604020202020204" pitchFamily="34" charset="0"/>
              </a:rPr>
              <a:t> (RAM) chips were introduced, containing more than one million transistors. Microprocessor chips passed the million-transistor mark in 1989, and the billion-transistor mark in 2005. The trend continues largely unabated, with chips introduced in 2007 containing tens of billions of memory transistors.</a:t>
            </a:r>
          </a:p>
          <a:p>
            <a:pPr marL="0" indent="0" algn="just">
              <a:buNone/>
            </a:pPr>
            <a:r>
              <a:rPr lang="en-US" sz="2900" b="1" dirty="0">
                <a:solidFill>
                  <a:srgbClr val="202122"/>
                </a:solidFill>
                <a:latin typeface="Arial" panose="020B0604020202020204" pitchFamily="34" charset="0"/>
              </a:rPr>
              <a:t>ULSI</a:t>
            </a:r>
          </a:p>
        </p:txBody>
      </p:sp>
      <p:pic>
        <p:nvPicPr>
          <p:cNvPr id="3074" name="Picture 2">
            <a:extLst>
              <a:ext uri="{FF2B5EF4-FFF2-40B4-BE49-F238E27FC236}">
                <a16:creationId xmlns:a16="http://schemas.microsoft.com/office/drawing/2014/main" id="{DA118E92-61C8-429E-066F-260AA75A0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8555" y="4693915"/>
            <a:ext cx="4624848" cy="20349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68A499-45E0-F94B-A8A1-61FED72C27F1}"/>
              </a:ext>
            </a:extLst>
          </p:cNvPr>
          <p:cNvSpPr txBox="1"/>
          <p:nvPr/>
        </p:nvSpPr>
        <p:spPr>
          <a:xfrm>
            <a:off x="838200" y="5257646"/>
            <a:ext cx="6096000" cy="1200329"/>
          </a:xfrm>
          <a:prstGeom prst="rect">
            <a:avLst/>
          </a:prstGeom>
          <a:noFill/>
        </p:spPr>
        <p:txBody>
          <a:bodyPr wrap="square">
            <a:spAutoFit/>
          </a:bodyPr>
          <a:lstStyle/>
          <a:p>
            <a:pPr algn="just"/>
            <a:r>
              <a:rPr lang="en-US" sz="1800" dirty="0">
                <a:solidFill>
                  <a:srgbClr val="202122"/>
                </a:solidFill>
                <a:latin typeface="Arial" panose="020B0604020202020204" pitchFamily="34" charset="0"/>
              </a:rPr>
              <a:t>A three-dimensional integrated circuit (3D-IC) has two or more layers of active electronic components that are integrated both vertically and horizontally into a single circuit. </a:t>
            </a:r>
            <a:endParaRPr lang="ru-KZ" sz="1800" dirty="0">
              <a:solidFill>
                <a:srgbClr val="202122"/>
              </a:solidFill>
              <a:latin typeface="Arial" panose="020B0604020202020204" pitchFamily="34" charset="0"/>
            </a:endParaRPr>
          </a:p>
        </p:txBody>
      </p:sp>
    </p:spTree>
    <p:extLst>
      <p:ext uri="{BB962C8B-B14F-4D97-AF65-F5344CB8AC3E}">
        <p14:creationId xmlns:p14="http://schemas.microsoft.com/office/powerpoint/2010/main" val="3379065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721379-3F7B-3AB8-BAB9-9F642B55EC3A}"/>
              </a:ext>
            </a:extLst>
          </p:cNvPr>
          <p:cNvSpPr>
            <a:spLocks noGrp="1"/>
          </p:cNvSpPr>
          <p:nvPr>
            <p:ph type="title"/>
          </p:nvPr>
        </p:nvSpPr>
        <p:spPr>
          <a:xfrm>
            <a:off x="838200" y="112097"/>
            <a:ext cx="10515600" cy="568940"/>
          </a:xfrm>
        </p:spPr>
        <p:txBody>
          <a:bodyPr>
            <a:normAutofit fontScale="90000"/>
          </a:bodyPr>
          <a:lstStyle/>
          <a:p>
            <a:r>
              <a:rPr lang="ru-RU" b="1" dirty="0" err="1"/>
              <a:t>Өндіріс</a:t>
            </a:r>
            <a:r>
              <a:rPr lang="ru-RU" b="1" dirty="0"/>
              <a:t> </a:t>
            </a:r>
            <a:r>
              <a:rPr lang="ru-RU" b="1" dirty="0" err="1"/>
              <a:t>технологиясы</a:t>
            </a:r>
            <a:r>
              <a:rPr lang="ru-RU" b="1" dirty="0"/>
              <a:t> </a:t>
            </a:r>
            <a:r>
              <a:rPr lang="ru-RU" b="1" dirty="0" err="1"/>
              <a:t>бойынша</a:t>
            </a:r>
            <a:endParaRPr lang="ru-KZ" b="1" dirty="0"/>
          </a:p>
        </p:txBody>
      </p:sp>
      <p:sp>
        <p:nvSpPr>
          <p:cNvPr id="3" name="Объект 2">
            <a:extLst>
              <a:ext uri="{FF2B5EF4-FFF2-40B4-BE49-F238E27FC236}">
                <a16:creationId xmlns:a16="http://schemas.microsoft.com/office/drawing/2014/main" id="{54B88C94-737F-1F44-0863-77732D668B73}"/>
              </a:ext>
            </a:extLst>
          </p:cNvPr>
          <p:cNvSpPr>
            <a:spLocks noGrp="1"/>
          </p:cNvSpPr>
          <p:nvPr>
            <p:ph idx="1"/>
          </p:nvPr>
        </p:nvSpPr>
        <p:spPr>
          <a:xfrm>
            <a:off x="432618" y="681038"/>
            <a:ext cx="7108724" cy="5495926"/>
          </a:xfrm>
        </p:spPr>
        <p:txBody>
          <a:bodyPr>
            <a:noAutofit/>
          </a:bodyPr>
          <a:lstStyle/>
          <a:p>
            <a:pPr marL="0" indent="0" algn="just">
              <a:buNone/>
            </a:pPr>
            <a:r>
              <a:rPr lang="ru-RU" sz="2000" b="1" i="1" dirty="0" err="1">
                <a:solidFill>
                  <a:srgbClr val="FF0000"/>
                </a:solidFill>
              </a:rPr>
              <a:t>Жартылай</a:t>
            </a:r>
            <a:r>
              <a:rPr lang="ru-RU" sz="2000" b="1" i="1" dirty="0">
                <a:solidFill>
                  <a:srgbClr val="FF0000"/>
                </a:solidFill>
              </a:rPr>
              <a:t> </a:t>
            </a:r>
            <a:r>
              <a:rPr lang="ru-RU" sz="2000" b="1" i="1" dirty="0" err="1">
                <a:solidFill>
                  <a:srgbClr val="FF0000"/>
                </a:solidFill>
              </a:rPr>
              <a:t>өткізгішті</a:t>
            </a:r>
            <a:r>
              <a:rPr lang="ru-RU" sz="2000" b="1" i="1" dirty="0">
                <a:solidFill>
                  <a:srgbClr val="FF0000"/>
                </a:solidFill>
              </a:rPr>
              <a:t> ИС</a:t>
            </a:r>
            <a:r>
              <a:rPr lang="ru-RU" sz="2000" dirty="0"/>
              <a:t> – </a:t>
            </a:r>
            <a:r>
              <a:rPr lang="ru-RU" sz="2000" dirty="0" err="1"/>
              <a:t>барлық</a:t>
            </a:r>
            <a:r>
              <a:rPr lang="ru-RU" sz="2000" dirty="0"/>
              <a:t> </a:t>
            </a:r>
            <a:r>
              <a:rPr lang="ru-RU" sz="2000" dirty="0" err="1"/>
              <a:t>элементтер</a:t>
            </a:r>
            <a:r>
              <a:rPr lang="ru-RU" sz="2000" dirty="0"/>
              <a:t> мен </a:t>
            </a:r>
            <a:r>
              <a:rPr lang="ru-RU" sz="2000" dirty="0" err="1"/>
              <a:t>өзара</a:t>
            </a:r>
            <a:r>
              <a:rPr lang="ru-RU" sz="2000" dirty="0"/>
              <a:t> </a:t>
            </a:r>
            <a:r>
              <a:rPr lang="ru-RU" sz="2000" dirty="0" err="1"/>
              <a:t>байланыстар</a:t>
            </a:r>
            <a:r>
              <a:rPr lang="ru-RU" sz="2000" dirty="0"/>
              <a:t> </a:t>
            </a:r>
            <a:r>
              <a:rPr lang="ru-RU" sz="2000" dirty="0" err="1"/>
              <a:t>бір</a:t>
            </a:r>
            <a:r>
              <a:rPr lang="ru-RU" sz="2000" dirty="0"/>
              <a:t> </a:t>
            </a:r>
            <a:r>
              <a:rPr lang="ru-RU" sz="2000" dirty="0" err="1"/>
              <a:t>жартылай</a:t>
            </a:r>
            <a:r>
              <a:rPr lang="ru-RU" sz="2000" dirty="0"/>
              <a:t> </a:t>
            </a:r>
            <a:r>
              <a:rPr lang="ru-RU" sz="2000" dirty="0" err="1"/>
              <a:t>өткізгіш</a:t>
            </a:r>
            <a:r>
              <a:rPr lang="ru-RU" sz="2000" dirty="0"/>
              <a:t> </a:t>
            </a:r>
            <a:r>
              <a:rPr lang="ru-RU" sz="2000" dirty="0" err="1"/>
              <a:t>кристалда</a:t>
            </a:r>
            <a:r>
              <a:rPr lang="ru-RU" sz="2000" dirty="0"/>
              <a:t> (</a:t>
            </a:r>
            <a:r>
              <a:rPr lang="ru-RU" sz="2000" dirty="0" err="1"/>
              <a:t>мысалы</a:t>
            </a:r>
            <a:r>
              <a:rPr lang="ru-RU" sz="2000" dirty="0"/>
              <a:t>, кремний, германий, галлий </a:t>
            </a:r>
            <a:r>
              <a:rPr lang="ru-RU" sz="2000" dirty="0" err="1"/>
              <a:t>арсениді</a:t>
            </a:r>
            <a:r>
              <a:rPr lang="ru-RU" sz="2000" dirty="0"/>
              <a:t>) </a:t>
            </a:r>
            <a:r>
              <a:rPr lang="ru-RU" sz="2000" dirty="0" err="1"/>
              <a:t>жасалады</a:t>
            </a:r>
            <a:r>
              <a:rPr lang="ru-RU" sz="2000" dirty="0"/>
              <a:t>.</a:t>
            </a:r>
          </a:p>
          <a:p>
            <a:pPr marL="0" indent="0" algn="just">
              <a:lnSpc>
                <a:spcPct val="100000"/>
              </a:lnSpc>
              <a:buNone/>
            </a:pPr>
            <a:r>
              <a:rPr lang="ru-RU" sz="2000" b="1" i="1" dirty="0" err="1">
                <a:solidFill>
                  <a:srgbClr val="FF0000"/>
                </a:solidFill>
              </a:rPr>
              <a:t>Пленкалы</a:t>
            </a:r>
            <a:r>
              <a:rPr lang="ru-RU" sz="2000" b="1" i="1" dirty="0">
                <a:solidFill>
                  <a:srgbClr val="FF0000"/>
                </a:solidFill>
              </a:rPr>
              <a:t> ИС </a:t>
            </a:r>
            <a:r>
              <a:rPr lang="ru-RU" sz="2000" dirty="0"/>
              <a:t>– </a:t>
            </a:r>
            <a:r>
              <a:rPr lang="ru-RU" sz="2000" dirty="0" err="1"/>
              <a:t>барлық</a:t>
            </a:r>
            <a:r>
              <a:rPr lang="ru-RU" sz="2000" dirty="0"/>
              <a:t> </a:t>
            </a:r>
            <a:r>
              <a:rPr lang="ru-RU" sz="2000" dirty="0" err="1"/>
              <a:t>элементтер</a:t>
            </a:r>
            <a:r>
              <a:rPr lang="ru-RU" sz="2000" dirty="0"/>
              <a:t> мен </a:t>
            </a:r>
            <a:r>
              <a:rPr lang="ru-RU" sz="2000" dirty="0" err="1"/>
              <a:t>өзара</a:t>
            </a:r>
            <a:r>
              <a:rPr lang="ru-RU" sz="2000" dirty="0"/>
              <a:t> </a:t>
            </a:r>
            <a:r>
              <a:rPr lang="ru-RU" sz="2000" dirty="0" err="1"/>
              <a:t>байланыстар</a:t>
            </a:r>
            <a:r>
              <a:rPr lang="ru-RU" sz="2000" dirty="0"/>
              <a:t> пленка </a:t>
            </a:r>
            <a:r>
              <a:rPr lang="ru-RU" sz="2000" dirty="0" err="1"/>
              <a:t>түрінде</a:t>
            </a:r>
            <a:r>
              <a:rPr lang="ru-RU" sz="2000" dirty="0"/>
              <a:t> </a:t>
            </a:r>
            <a:r>
              <a:rPr lang="ru-RU" sz="2000" dirty="0" err="1"/>
              <a:t>жасалады</a:t>
            </a:r>
            <a:r>
              <a:rPr lang="ru-RU" sz="2000" dirty="0"/>
              <a:t>: </a:t>
            </a:r>
            <a:r>
              <a:rPr lang="ru-RU" sz="2000" dirty="0" err="1"/>
              <a:t>қалың</a:t>
            </a:r>
            <a:r>
              <a:rPr lang="ru-RU" sz="2000" dirty="0"/>
              <a:t> </a:t>
            </a:r>
            <a:r>
              <a:rPr lang="ru-RU" sz="2000" dirty="0" err="1"/>
              <a:t>пленкалы</a:t>
            </a:r>
            <a:r>
              <a:rPr lang="ru-RU" sz="2000" dirty="0"/>
              <a:t> </a:t>
            </a:r>
            <a:r>
              <a:rPr lang="ru-RU" sz="2000" dirty="0" err="1"/>
              <a:t>интегралдық</a:t>
            </a:r>
            <a:r>
              <a:rPr lang="ru-RU" sz="2000" dirty="0"/>
              <a:t> схема; </a:t>
            </a:r>
            <a:r>
              <a:rPr lang="ru-RU" sz="2000" dirty="0" err="1"/>
              <a:t>жұқа</a:t>
            </a:r>
            <a:r>
              <a:rPr lang="ru-RU" sz="2000" dirty="0"/>
              <a:t> </a:t>
            </a:r>
            <a:r>
              <a:rPr lang="ru-RU" sz="2000" dirty="0" err="1"/>
              <a:t>пленкалы</a:t>
            </a:r>
            <a:r>
              <a:rPr lang="ru-RU" sz="2000" dirty="0"/>
              <a:t> </a:t>
            </a:r>
            <a:r>
              <a:rPr lang="ru-RU" sz="2000" dirty="0" err="1"/>
              <a:t>интегралдық</a:t>
            </a:r>
            <a:r>
              <a:rPr lang="ru-RU" sz="2000" dirty="0"/>
              <a:t> схема.</a:t>
            </a:r>
          </a:p>
          <a:p>
            <a:pPr marL="0" indent="0" algn="just">
              <a:buNone/>
            </a:pPr>
            <a:r>
              <a:rPr lang="ru-RU" sz="2000" b="1" i="1" dirty="0" err="1">
                <a:solidFill>
                  <a:srgbClr val="FF0000"/>
                </a:solidFill>
              </a:rPr>
              <a:t>Гибридті</a:t>
            </a:r>
            <a:r>
              <a:rPr lang="ru-RU" sz="2000" b="1" i="1" dirty="0">
                <a:solidFill>
                  <a:srgbClr val="FF0000"/>
                </a:solidFill>
              </a:rPr>
              <a:t> ИС </a:t>
            </a:r>
            <a:r>
              <a:rPr lang="ru-RU" sz="2000" dirty="0"/>
              <a:t>(</a:t>
            </a:r>
            <a:r>
              <a:rPr lang="ru-RU" sz="2000" dirty="0" err="1"/>
              <a:t>көбінесе</a:t>
            </a:r>
            <a:r>
              <a:rPr lang="ru-RU" sz="2000" dirty="0"/>
              <a:t> </a:t>
            </a:r>
            <a:r>
              <a:rPr lang="ru-RU" sz="2000" dirty="0" err="1"/>
              <a:t>микрожинақ</a:t>
            </a:r>
            <a:r>
              <a:rPr lang="ru-RU" sz="2000" dirty="0"/>
              <a:t> </a:t>
            </a:r>
            <a:r>
              <a:rPr lang="ru-RU" sz="2000" dirty="0" err="1"/>
              <a:t>деп</a:t>
            </a:r>
            <a:r>
              <a:rPr lang="ru-RU" sz="2000" dirty="0"/>
              <a:t> </a:t>
            </a:r>
            <a:r>
              <a:rPr lang="ru-RU" sz="2000" dirty="0" err="1"/>
              <a:t>аталады</a:t>
            </a:r>
            <a:r>
              <a:rPr lang="ru-RU" sz="2000" dirty="0"/>
              <a:t>) </a:t>
            </a:r>
            <a:r>
              <a:rPr lang="ru-RU" sz="2000" dirty="0" err="1"/>
              <a:t>бірнеше</a:t>
            </a:r>
            <a:r>
              <a:rPr lang="ru-RU" sz="2000" dirty="0"/>
              <a:t> </a:t>
            </a:r>
            <a:r>
              <a:rPr lang="ru-RU" sz="2000" dirty="0" err="1"/>
              <a:t>диодтар</a:t>
            </a:r>
            <a:r>
              <a:rPr lang="ru-RU" sz="2000" dirty="0"/>
              <a:t>, </a:t>
            </a:r>
            <a:r>
              <a:rPr lang="ru-RU" sz="2000" dirty="0" err="1"/>
              <a:t>транзисторлар</a:t>
            </a:r>
            <a:r>
              <a:rPr lang="ru-RU" sz="2000" dirty="0"/>
              <a:t> </a:t>
            </a:r>
            <a:r>
              <a:rPr lang="ru-RU" sz="2000" dirty="0" err="1"/>
              <a:t>және</a:t>
            </a:r>
            <a:r>
              <a:rPr lang="ru-RU" sz="2000" dirty="0"/>
              <a:t>/</a:t>
            </a:r>
            <a:r>
              <a:rPr lang="ru-RU" sz="2000" dirty="0" err="1"/>
              <a:t>немесе</a:t>
            </a:r>
            <a:r>
              <a:rPr lang="ru-RU" sz="2000" dirty="0"/>
              <a:t> </a:t>
            </a:r>
            <a:r>
              <a:rPr lang="ru-RU" sz="2000" dirty="0" err="1"/>
              <a:t>басқа</a:t>
            </a:r>
            <a:r>
              <a:rPr lang="ru-RU" sz="2000" dirty="0"/>
              <a:t> </a:t>
            </a:r>
            <a:r>
              <a:rPr lang="ru-RU" sz="2000" dirty="0" err="1"/>
              <a:t>электрондық</a:t>
            </a:r>
            <a:r>
              <a:rPr lang="ru-RU" sz="2000" dirty="0"/>
              <a:t> </a:t>
            </a:r>
            <a:r>
              <a:rPr lang="ru-RU" sz="2000" dirty="0" err="1"/>
              <a:t>белсенді</a:t>
            </a:r>
            <a:r>
              <a:rPr lang="ru-RU" sz="2000" dirty="0"/>
              <a:t> </a:t>
            </a:r>
            <a:r>
              <a:rPr lang="ru-RU" sz="2000" dirty="0" err="1"/>
              <a:t>компоненттерден</a:t>
            </a:r>
            <a:r>
              <a:rPr lang="ru-RU" sz="2000" dirty="0"/>
              <a:t> </a:t>
            </a:r>
            <a:r>
              <a:rPr lang="ru-RU" sz="2000" dirty="0" err="1"/>
              <a:t>тұрады</a:t>
            </a:r>
            <a:r>
              <a:rPr lang="ru-RU" sz="2000" dirty="0"/>
              <a:t>. </a:t>
            </a:r>
            <a:r>
              <a:rPr lang="ru-RU" sz="2000" dirty="0" err="1"/>
              <a:t>Микрожинақ</a:t>
            </a:r>
            <a:r>
              <a:rPr lang="ru-RU" sz="2000" dirty="0"/>
              <a:t> </a:t>
            </a:r>
            <a:r>
              <a:rPr lang="ru-RU" sz="2000" dirty="0" err="1"/>
              <a:t>қапталмаған</a:t>
            </a:r>
            <a:r>
              <a:rPr lang="ru-RU" sz="2000" dirty="0"/>
              <a:t> </a:t>
            </a:r>
            <a:r>
              <a:rPr lang="ru-RU" sz="2000" dirty="0" err="1"/>
              <a:t>интегралдық</a:t>
            </a:r>
            <a:r>
              <a:rPr lang="ru-RU" sz="2000" dirty="0"/>
              <a:t> </a:t>
            </a:r>
            <a:r>
              <a:rPr lang="ru-RU" sz="2000" dirty="0" err="1"/>
              <a:t>схемаларды</a:t>
            </a:r>
            <a:r>
              <a:rPr lang="ru-RU" sz="2000" dirty="0"/>
              <a:t> да </a:t>
            </a:r>
            <a:r>
              <a:rPr lang="ru-RU" sz="2000" dirty="0" err="1"/>
              <a:t>қамтуы</a:t>
            </a:r>
            <a:r>
              <a:rPr lang="ru-RU" sz="2000" dirty="0"/>
              <a:t> </a:t>
            </a:r>
            <a:r>
              <a:rPr lang="ru-RU" sz="2000" dirty="0" err="1"/>
              <a:t>мүмкін</a:t>
            </a:r>
            <a:r>
              <a:rPr lang="ru-RU" sz="2000" dirty="0"/>
              <a:t>. </a:t>
            </a:r>
            <a:r>
              <a:rPr lang="ru-RU" sz="2000" dirty="0" err="1"/>
              <a:t>Пассивті</a:t>
            </a:r>
            <a:r>
              <a:rPr lang="ru-RU" sz="2000" dirty="0"/>
              <a:t> </a:t>
            </a:r>
            <a:r>
              <a:rPr lang="ru-RU" sz="2000" dirty="0" err="1"/>
              <a:t>микроқұрастыру</a:t>
            </a:r>
            <a:r>
              <a:rPr lang="ru-RU" sz="2000" dirty="0"/>
              <a:t> </a:t>
            </a:r>
            <a:r>
              <a:rPr lang="ru-RU" sz="2000" dirty="0" err="1"/>
              <a:t>компоненттері</a:t>
            </a:r>
            <a:r>
              <a:rPr lang="ru-RU" sz="2000" dirty="0"/>
              <a:t> (</a:t>
            </a:r>
            <a:r>
              <a:rPr lang="ru-RU" sz="2000" dirty="0" err="1"/>
              <a:t>резисторлар</a:t>
            </a:r>
            <a:r>
              <a:rPr lang="ru-RU" sz="2000" dirty="0"/>
              <a:t>, </a:t>
            </a:r>
            <a:r>
              <a:rPr lang="ru-RU" sz="2000" dirty="0" err="1"/>
              <a:t>конденсаторлар</a:t>
            </a:r>
            <a:r>
              <a:rPr lang="ru-RU" sz="2000" dirty="0"/>
              <a:t>, </a:t>
            </a:r>
            <a:r>
              <a:rPr lang="ru-RU" sz="2000" dirty="0" err="1"/>
              <a:t>индукторлар</a:t>
            </a:r>
            <a:r>
              <a:rPr lang="ru-RU" sz="2000" dirty="0"/>
              <a:t>) </a:t>
            </a:r>
            <a:r>
              <a:rPr lang="ru-RU" sz="2000" dirty="0" err="1"/>
              <a:t>әдетте</a:t>
            </a:r>
            <a:r>
              <a:rPr lang="ru-RU" sz="2000" dirty="0"/>
              <a:t> </a:t>
            </a:r>
            <a:r>
              <a:rPr lang="ru-RU" sz="2000" dirty="0" err="1"/>
              <a:t>гибридті</a:t>
            </a:r>
            <a:r>
              <a:rPr lang="ru-RU" sz="2000" dirty="0"/>
              <a:t> </a:t>
            </a:r>
            <a:r>
              <a:rPr lang="ru-RU" sz="2000" dirty="0" err="1"/>
              <a:t>микросұлбаның</a:t>
            </a:r>
            <a:r>
              <a:rPr lang="ru-RU" sz="2000" dirty="0"/>
              <a:t> </a:t>
            </a:r>
            <a:r>
              <a:rPr lang="ru-RU" sz="2000" dirty="0" err="1"/>
              <a:t>әдетте</a:t>
            </a:r>
            <a:r>
              <a:rPr lang="ru-RU" sz="2000" dirty="0"/>
              <a:t> </a:t>
            </a:r>
            <a:r>
              <a:rPr lang="ru-RU" sz="2000" dirty="0" err="1"/>
              <a:t>керамикалық</a:t>
            </a:r>
            <a:r>
              <a:rPr lang="ru-RU" sz="2000" dirty="0"/>
              <a:t> </a:t>
            </a:r>
            <a:r>
              <a:rPr lang="ru-RU" sz="2000" dirty="0" err="1"/>
              <a:t>субстратында</a:t>
            </a:r>
            <a:r>
              <a:rPr lang="ru-RU" sz="2000" dirty="0"/>
              <a:t> </a:t>
            </a:r>
            <a:r>
              <a:rPr lang="ru-RU" sz="2000" dirty="0" err="1"/>
              <a:t>жұқа</a:t>
            </a:r>
            <a:r>
              <a:rPr lang="ru-RU" sz="2000" dirty="0"/>
              <a:t> пленка </a:t>
            </a:r>
            <a:r>
              <a:rPr lang="ru-RU" sz="2000" dirty="0" err="1"/>
              <a:t>немесе</a:t>
            </a:r>
            <a:r>
              <a:rPr lang="ru-RU" sz="2000" dirty="0"/>
              <a:t> </a:t>
            </a:r>
            <a:r>
              <a:rPr lang="ru-RU" sz="2000" dirty="0" err="1"/>
              <a:t>қалың</a:t>
            </a:r>
            <a:r>
              <a:rPr lang="ru-RU" sz="2000" dirty="0"/>
              <a:t> пленка </a:t>
            </a:r>
            <a:r>
              <a:rPr lang="ru-RU" sz="2000" dirty="0" err="1"/>
              <a:t>технологияларын</a:t>
            </a:r>
            <a:r>
              <a:rPr lang="ru-RU" sz="2000" dirty="0"/>
              <a:t> </a:t>
            </a:r>
            <a:r>
              <a:rPr lang="ru-RU" sz="2000" dirty="0" err="1"/>
              <a:t>қолдану</a:t>
            </a:r>
            <a:r>
              <a:rPr lang="ru-RU" sz="2000" dirty="0"/>
              <a:t> </a:t>
            </a:r>
            <a:r>
              <a:rPr lang="ru-RU" sz="2000" dirty="0" err="1"/>
              <a:t>арқылы</a:t>
            </a:r>
            <a:r>
              <a:rPr lang="ru-RU" sz="2000" dirty="0"/>
              <a:t> </a:t>
            </a:r>
            <a:r>
              <a:rPr lang="ru-RU" sz="2000" dirty="0" err="1"/>
              <a:t>жасалады</a:t>
            </a:r>
            <a:r>
              <a:rPr lang="ru-RU" sz="2000" dirty="0"/>
              <a:t>. </a:t>
            </a:r>
          </a:p>
          <a:p>
            <a:pPr marL="0" indent="0" algn="just">
              <a:buNone/>
            </a:pPr>
            <a:r>
              <a:rPr lang="ru-RU" sz="2000" b="1" i="1" dirty="0" err="1">
                <a:solidFill>
                  <a:srgbClr val="FF0000"/>
                </a:solidFill>
              </a:rPr>
              <a:t>Аралас</a:t>
            </a:r>
            <a:r>
              <a:rPr lang="ru-RU" sz="2000" b="1" i="1" dirty="0">
                <a:solidFill>
                  <a:srgbClr val="FF0000"/>
                </a:solidFill>
              </a:rPr>
              <a:t> ИС </a:t>
            </a:r>
            <a:r>
              <a:rPr lang="ru-RU" sz="2000" dirty="0"/>
              <a:t>– </a:t>
            </a:r>
            <a:r>
              <a:rPr lang="ru-RU" sz="2000" dirty="0" err="1"/>
              <a:t>жартылай</a:t>
            </a:r>
            <a:r>
              <a:rPr lang="ru-RU" sz="2000" dirty="0"/>
              <a:t> </a:t>
            </a:r>
            <a:r>
              <a:rPr lang="ru-RU" sz="2000" dirty="0" err="1"/>
              <a:t>өткізгіш</a:t>
            </a:r>
            <a:r>
              <a:rPr lang="ru-RU" sz="2000" dirty="0"/>
              <a:t> </a:t>
            </a:r>
            <a:r>
              <a:rPr lang="ru-RU" sz="2000" dirty="0" err="1"/>
              <a:t>кристалдан</a:t>
            </a:r>
            <a:r>
              <a:rPr lang="ru-RU" sz="2000" dirty="0"/>
              <a:t> </a:t>
            </a:r>
            <a:r>
              <a:rPr lang="ru-RU" sz="2000" dirty="0" err="1"/>
              <a:t>басқа</a:t>
            </a:r>
            <a:r>
              <a:rPr lang="ru-RU" sz="2000" dirty="0"/>
              <a:t> </a:t>
            </a:r>
            <a:r>
              <a:rPr lang="ru-RU" sz="2000" dirty="0" err="1"/>
              <a:t>кристалдың</a:t>
            </a:r>
            <a:r>
              <a:rPr lang="ru-RU" sz="2000" dirty="0"/>
              <a:t> </a:t>
            </a:r>
            <a:r>
              <a:rPr lang="ru-RU" sz="2000" dirty="0" err="1"/>
              <a:t>бетіне</a:t>
            </a:r>
            <a:r>
              <a:rPr lang="ru-RU" sz="2000" dirty="0"/>
              <a:t> </a:t>
            </a:r>
            <a:r>
              <a:rPr lang="ru-RU" sz="2000" dirty="0" err="1"/>
              <a:t>орналастырылған</a:t>
            </a:r>
            <a:r>
              <a:rPr lang="ru-RU" sz="2000" dirty="0"/>
              <a:t> </a:t>
            </a:r>
            <a:r>
              <a:rPr lang="ru-RU" sz="2000" dirty="0" err="1"/>
              <a:t>жұқа</a:t>
            </a:r>
            <a:r>
              <a:rPr lang="ru-RU" sz="2000" dirty="0"/>
              <a:t> </a:t>
            </a:r>
            <a:r>
              <a:rPr lang="ru-RU" sz="2000" dirty="0" err="1"/>
              <a:t>қабықшалы</a:t>
            </a:r>
            <a:r>
              <a:rPr lang="ru-RU" sz="2000" dirty="0"/>
              <a:t> (</a:t>
            </a:r>
            <a:r>
              <a:rPr lang="ru-RU" sz="2000" dirty="0" err="1"/>
              <a:t>қалың</a:t>
            </a:r>
            <a:r>
              <a:rPr lang="ru-RU" sz="2000" dirty="0"/>
              <a:t> </a:t>
            </a:r>
            <a:r>
              <a:rPr lang="ru-RU" sz="2000" dirty="0" err="1"/>
              <a:t>пленкалы</a:t>
            </a:r>
            <a:r>
              <a:rPr lang="ru-RU" sz="2000" dirty="0"/>
              <a:t>) </a:t>
            </a:r>
            <a:r>
              <a:rPr lang="ru-RU" sz="2000" dirty="0" err="1"/>
              <a:t>пассивті</a:t>
            </a:r>
            <a:r>
              <a:rPr lang="ru-RU" sz="2000" dirty="0"/>
              <a:t> </a:t>
            </a:r>
            <a:r>
              <a:rPr lang="ru-RU" sz="2000" dirty="0" err="1"/>
              <a:t>элементтерден</a:t>
            </a:r>
            <a:r>
              <a:rPr lang="ru-RU" sz="2000" dirty="0"/>
              <a:t> </a:t>
            </a:r>
            <a:r>
              <a:rPr lang="ru-RU" sz="2000" dirty="0" err="1"/>
              <a:t>тұрады</a:t>
            </a:r>
            <a:r>
              <a:rPr lang="ru-RU" sz="2000" dirty="0"/>
              <a:t>.</a:t>
            </a:r>
            <a:endParaRPr lang="ru-KZ" sz="2000" dirty="0"/>
          </a:p>
        </p:txBody>
      </p:sp>
      <p:pic>
        <p:nvPicPr>
          <p:cNvPr id="4101" name="Picture 5">
            <a:extLst>
              <a:ext uri="{FF2B5EF4-FFF2-40B4-BE49-F238E27FC236}">
                <a16:creationId xmlns:a16="http://schemas.microsoft.com/office/drawing/2014/main" id="{523DF355-535F-1007-D3F6-08B957A11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945" y="2831690"/>
            <a:ext cx="3168855" cy="2376641"/>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a:extLst>
              <a:ext uri="{FF2B5EF4-FFF2-40B4-BE49-F238E27FC236}">
                <a16:creationId xmlns:a16="http://schemas.microsoft.com/office/drawing/2014/main" id="{71B0F87D-8EA5-CAA5-ACFD-96663C48D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945" y="550606"/>
            <a:ext cx="3168854" cy="1988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6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6D8D78-56B1-23C4-C733-4D13C13A7722}"/>
              </a:ext>
            </a:extLst>
          </p:cNvPr>
          <p:cNvSpPr>
            <a:spLocks noGrp="1"/>
          </p:cNvSpPr>
          <p:nvPr>
            <p:ph type="title"/>
          </p:nvPr>
        </p:nvSpPr>
        <p:spPr>
          <a:xfrm>
            <a:off x="838200" y="78659"/>
            <a:ext cx="10515600" cy="1455174"/>
          </a:xfrm>
        </p:spPr>
        <p:txBody>
          <a:bodyPr>
            <a:normAutofit/>
          </a:bodyPr>
          <a:lstStyle/>
          <a:p>
            <a:r>
              <a:rPr lang="ru-RU" dirty="0" err="1"/>
              <a:t>Өңделетін</a:t>
            </a:r>
            <a:r>
              <a:rPr lang="ru-RU" dirty="0"/>
              <a:t> сигнал </a:t>
            </a:r>
            <a:r>
              <a:rPr lang="ru-RU" dirty="0" err="1"/>
              <a:t>түріне</a:t>
            </a:r>
            <a:r>
              <a:rPr lang="ru-RU" dirty="0"/>
              <a:t> </a:t>
            </a:r>
            <a:r>
              <a:rPr lang="ru-RU" dirty="0" err="1"/>
              <a:t>сәйкес</a:t>
            </a:r>
            <a:br>
              <a:rPr lang="ru-RU" dirty="0"/>
            </a:br>
            <a:r>
              <a:rPr lang="ru-RU" b="1" dirty="0" err="1"/>
              <a:t>Аналогтық</a:t>
            </a:r>
            <a:r>
              <a:rPr lang="en-US" b="1" dirty="0"/>
              <a:t>, </a:t>
            </a:r>
            <a:r>
              <a:rPr lang="ru-RU" b="1" dirty="0" err="1"/>
              <a:t>Сандық</a:t>
            </a:r>
            <a:r>
              <a:rPr lang="en-US" b="1" dirty="0"/>
              <a:t>, </a:t>
            </a:r>
            <a:r>
              <a:rPr lang="ru-RU" b="1" dirty="0" err="1"/>
              <a:t>Аналогтық-цифрлық</a:t>
            </a:r>
            <a:endParaRPr lang="ru-KZ" b="1" dirty="0"/>
          </a:p>
        </p:txBody>
      </p:sp>
      <p:sp>
        <p:nvSpPr>
          <p:cNvPr id="3" name="Объект 2">
            <a:extLst>
              <a:ext uri="{FF2B5EF4-FFF2-40B4-BE49-F238E27FC236}">
                <a16:creationId xmlns:a16="http://schemas.microsoft.com/office/drawing/2014/main" id="{F4A3ACE8-666D-9E8E-D44A-62624C66CCCD}"/>
              </a:ext>
            </a:extLst>
          </p:cNvPr>
          <p:cNvSpPr>
            <a:spLocks noGrp="1"/>
          </p:cNvSpPr>
          <p:nvPr>
            <p:ph idx="1"/>
          </p:nvPr>
        </p:nvSpPr>
        <p:spPr>
          <a:xfrm>
            <a:off x="838199" y="1533834"/>
            <a:ext cx="10999839" cy="4945624"/>
          </a:xfrm>
        </p:spPr>
        <p:txBody>
          <a:bodyPr>
            <a:noAutofit/>
          </a:bodyPr>
          <a:lstStyle/>
          <a:p>
            <a:pPr algn="just"/>
            <a:r>
              <a:rPr lang="ru-RU" b="1" i="1" dirty="0" err="1">
                <a:solidFill>
                  <a:srgbClr val="FF0000"/>
                </a:solidFill>
              </a:rPr>
              <a:t>Аналогтық</a:t>
            </a:r>
            <a:r>
              <a:rPr lang="ru-RU" b="1" i="1" dirty="0">
                <a:solidFill>
                  <a:srgbClr val="FF0000"/>
                </a:solidFill>
              </a:rPr>
              <a:t> </a:t>
            </a:r>
            <a:r>
              <a:rPr lang="kk-KZ" b="1" i="1" dirty="0">
                <a:solidFill>
                  <a:srgbClr val="FF0000"/>
                </a:solidFill>
              </a:rPr>
              <a:t>ИС</a:t>
            </a:r>
            <a:r>
              <a:rPr lang="en-US" b="1" i="1" dirty="0">
                <a:solidFill>
                  <a:srgbClr val="FF0000"/>
                </a:solidFill>
              </a:rPr>
              <a:t> </a:t>
            </a:r>
            <a:r>
              <a:rPr lang="en-US" dirty="0"/>
              <a:t>– </a:t>
            </a:r>
            <a:r>
              <a:rPr lang="ru-RU" dirty="0" err="1"/>
              <a:t>кіріс</a:t>
            </a:r>
            <a:r>
              <a:rPr lang="ru-RU" dirty="0"/>
              <a:t> </a:t>
            </a:r>
            <a:r>
              <a:rPr lang="ru-RU" dirty="0" err="1"/>
              <a:t>және</a:t>
            </a:r>
            <a:r>
              <a:rPr lang="ru-RU" dirty="0"/>
              <a:t> </a:t>
            </a:r>
            <a:r>
              <a:rPr lang="ru-RU" dirty="0" err="1"/>
              <a:t>шығыс</a:t>
            </a:r>
            <a:r>
              <a:rPr lang="ru-RU" dirty="0"/>
              <a:t> </a:t>
            </a:r>
            <a:r>
              <a:rPr lang="ru-RU" dirty="0" err="1"/>
              <a:t>сигналдар</a:t>
            </a:r>
            <a:r>
              <a:rPr lang="ru-RU" dirty="0"/>
              <a:t> </a:t>
            </a:r>
            <a:r>
              <a:rPr lang="ru-RU" dirty="0" err="1"/>
              <a:t>үздіксіз</a:t>
            </a:r>
            <a:r>
              <a:rPr lang="ru-RU" dirty="0"/>
              <a:t> функция </a:t>
            </a:r>
            <a:r>
              <a:rPr lang="ru-RU" dirty="0" err="1"/>
              <a:t>ретінде</a:t>
            </a:r>
            <a:r>
              <a:rPr lang="ru-RU" dirty="0"/>
              <a:t> </a:t>
            </a:r>
            <a:r>
              <a:rPr lang="ru-RU" dirty="0" err="1"/>
              <a:t>оңнан</a:t>
            </a:r>
            <a:r>
              <a:rPr lang="ru-RU" dirty="0"/>
              <a:t> </a:t>
            </a:r>
            <a:r>
              <a:rPr lang="ru-RU" dirty="0" err="1"/>
              <a:t>теріс</a:t>
            </a:r>
            <a:r>
              <a:rPr lang="ru-RU" dirty="0"/>
              <a:t> </a:t>
            </a:r>
            <a:r>
              <a:rPr lang="ru-RU" dirty="0" err="1"/>
              <a:t>қоректендіру</a:t>
            </a:r>
            <a:r>
              <a:rPr lang="ru-RU" dirty="0"/>
              <a:t> </a:t>
            </a:r>
            <a:r>
              <a:rPr lang="ru-RU" dirty="0" err="1"/>
              <a:t>кернеуіне</a:t>
            </a:r>
            <a:r>
              <a:rPr lang="ru-RU" dirty="0"/>
              <a:t> </a:t>
            </a:r>
            <a:r>
              <a:rPr lang="ru-RU" dirty="0" err="1"/>
              <a:t>дейін</a:t>
            </a:r>
            <a:r>
              <a:rPr lang="ru-RU" dirty="0"/>
              <a:t> </a:t>
            </a:r>
            <a:r>
              <a:rPr lang="ru-RU" dirty="0" err="1"/>
              <a:t>өзгереді</a:t>
            </a:r>
            <a:r>
              <a:rPr lang="ru-RU" dirty="0"/>
              <a:t>.</a:t>
            </a:r>
          </a:p>
          <a:p>
            <a:pPr algn="just"/>
            <a:r>
              <a:rPr lang="ru-RU" b="1" i="1" dirty="0" err="1">
                <a:solidFill>
                  <a:srgbClr val="FF0000"/>
                </a:solidFill>
              </a:rPr>
              <a:t>Цифрлық</a:t>
            </a:r>
            <a:r>
              <a:rPr lang="ru-RU" b="1" i="1" dirty="0">
                <a:solidFill>
                  <a:srgbClr val="FF0000"/>
                </a:solidFill>
              </a:rPr>
              <a:t> ИС </a:t>
            </a:r>
            <a:r>
              <a:rPr lang="ru-RU" dirty="0"/>
              <a:t>– </a:t>
            </a:r>
            <a:r>
              <a:rPr lang="ru-RU" dirty="0" err="1"/>
              <a:t>кіріс</a:t>
            </a:r>
            <a:r>
              <a:rPr lang="ru-RU" dirty="0"/>
              <a:t> </a:t>
            </a:r>
            <a:r>
              <a:rPr lang="ru-RU" dirty="0" err="1"/>
              <a:t>және</a:t>
            </a:r>
            <a:r>
              <a:rPr lang="ru-RU" dirty="0"/>
              <a:t> </a:t>
            </a:r>
            <a:r>
              <a:rPr lang="ru-RU" dirty="0" err="1"/>
              <a:t>шығыс</a:t>
            </a:r>
            <a:r>
              <a:rPr lang="ru-RU" dirty="0"/>
              <a:t> </a:t>
            </a:r>
            <a:r>
              <a:rPr lang="ru-RU" dirty="0" err="1"/>
              <a:t>сигналдарының</a:t>
            </a:r>
            <a:r>
              <a:rPr lang="ru-RU" dirty="0"/>
              <a:t> </a:t>
            </a:r>
            <a:r>
              <a:rPr lang="ru-RU" dirty="0" err="1"/>
              <a:t>екі</a:t>
            </a:r>
            <a:r>
              <a:rPr lang="ru-RU" dirty="0"/>
              <a:t> </a:t>
            </a:r>
            <a:r>
              <a:rPr lang="ru-RU" dirty="0" err="1"/>
              <a:t>мәні</a:t>
            </a:r>
            <a:r>
              <a:rPr lang="ru-RU" dirty="0"/>
              <a:t> </a:t>
            </a:r>
            <a:r>
              <a:rPr lang="ru-RU" dirty="0" err="1"/>
              <a:t>болуы</a:t>
            </a:r>
            <a:r>
              <a:rPr lang="ru-RU" dirty="0"/>
              <a:t> </a:t>
            </a:r>
            <a:r>
              <a:rPr lang="ru-RU" dirty="0" err="1"/>
              <a:t>мүмкін</a:t>
            </a:r>
            <a:r>
              <a:rPr lang="ru-RU" dirty="0"/>
              <a:t>: </a:t>
            </a:r>
            <a:r>
              <a:rPr lang="ru-RU" dirty="0" err="1"/>
              <a:t>логикалық</a:t>
            </a:r>
            <a:r>
              <a:rPr lang="ru-RU" dirty="0"/>
              <a:t> «0» </a:t>
            </a:r>
            <a:r>
              <a:rPr lang="ru-RU" dirty="0" err="1"/>
              <a:t>немесе</a:t>
            </a:r>
            <a:r>
              <a:rPr lang="ru-RU" dirty="0"/>
              <a:t> </a:t>
            </a:r>
            <a:r>
              <a:rPr lang="ru-RU" dirty="0" err="1"/>
              <a:t>логикалық</a:t>
            </a:r>
            <a:r>
              <a:rPr lang="ru-RU" dirty="0"/>
              <a:t> «1», </a:t>
            </a:r>
            <a:r>
              <a:rPr lang="ru-RU" dirty="0" err="1"/>
              <a:t>олардың</a:t>
            </a:r>
            <a:r>
              <a:rPr lang="ru-RU" dirty="0"/>
              <a:t> </a:t>
            </a:r>
            <a:r>
              <a:rPr lang="ru-RU" dirty="0" err="1"/>
              <a:t>әрқайсысы</a:t>
            </a:r>
            <a:r>
              <a:rPr lang="ru-RU" dirty="0"/>
              <a:t> </a:t>
            </a:r>
            <a:r>
              <a:rPr lang="ru-RU" dirty="0" err="1"/>
              <a:t>белгілі</a:t>
            </a:r>
            <a:r>
              <a:rPr lang="ru-RU" dirty="0"/>
              <a:t> </a:t>
            </a:r>
            <a:r>
              <a:rPr lang="ru-RU" dirty="0" err="1"/>
              <a:t>бір</a:t>
            </a:r>
            <a:r>
              <a:rPr lang="ru-RU" dirty="0"/>
              <a:t> </a:t>
            </a:r>
            <a:r>
              <a:rPr lang="ru-RU" dirty="0" err="1"/>
              <a:t>кернеу</a:t>
            </a:r>
            <a:r>
              <a:rPr lang="ru-RU" dirty="0"/>
              <a:t> </a:t>
            </a:r>
            <a:r>
              <a:rPr lang="ru-RU" dirty="0" err="1"/>
              <a:t>диапазонына</a:t>
            </a:r>
            <a:r>
              <a:rPr lang="ru-RU" dirty="0"/>
              <a:t> </a:t>
            </a:r>
            <a:r>
              <a:rPr lang="ru-RU" dirty="0" err="1"/>
              <a:t>сәйкес</a:t>
            </a:r>
            <a:r>
              <a:rPr lang="ru-RU" dirty="0"/>
              <a:t> </a:t>
            </a:r>
            <a:r>
              <a:rPr lang="ru-RU" dirty="0" err="1"/>
              <a:t>келеді</a:t>
            </a:r>
            <a:r>
              <a:rPr lang="ru-RU" dirty="0"/>
              <a:t>. </a:t>
            </a:r>
            <a:r>
              <a:rPr lang="ru-RU" dirty="0" err="1"/>
              <a:t>Қоректендіру</a:t>
            </a:r>
            <a:r>
              <a:rPr lang="ru-RU" dirty="0"/>
              <a:t> </a:t>
            </a:r>
            <a:r>
              <a:rPr lang="ru-RU" dirty="0" err="1"/>
              <a:t>кернеуі</a:t>
            </a:r>
            <a:r>
              <a:rPr lang="ru-RU" dirty="0"/>
              <a:t> +5 В </a:t>
            </a:r>
            <a:r>
              <a:rPr lang="ru-RU" dirty="0" err="1"/>
              <a:t>болатын</a:t>
            </a:r>
            <a:r>
              <a:rPr lang="ru-RU" dirty="0"/>
              <a:t> </a:t>
            </a:r>
            <a:r>
              <a:rPr lang="en-US" dirty="0"/>
              <a:t>TTL </a:t>
            </a:r>
            <a:r>
              <a:rPr lang="ru-RU" dirty="0" err="1"/>
              <a:t>типті</a:t>
            </a:r>
            <a:r>
              <a:rPr lang="ru-RU" dirty="0"/>
              <a:t> ИС </a:t>
            </a:r>
            <a:r>
              <a:rPr lang="ru-RU" dirty="0" err="1"/>
              <a:t>үшін</a:t>
            </a:r>
            <a:r>
              <a:rPr lang="ru-RU" dirty="0"/>
              <a:t> 0 ... 0,4 В </a:t>
            </a:r>
            <a:r>
              <a:rPr lang="ru-RU" dirty="0" err="1"/>
              <a:t>кернеу</a:t>
            </a:r>
            <a:r>
              <a:rPr lang="ru-RU" dirty="0"/>
              <a:t> диапазоны </a:t>
            </a:r>
            <a:r>
              <a:rPr lang="ru-RU" dirty="0" err="1"/>
              <a:t>логикалық</a:t>
            </a:r>
            <a:r>
              <a:rPr lang="ru-RU" dirty="0"/>
              <a:t> «0», 2,4-тен 5 В-</a:t>
            </a:r>
            <a:r>
              <a:rPr lang="ru-RU" dirty="0" err="1"/>
              <a:t>қа</a:t>
            </a:r>
            <a:r>
              <a:rPr lang="ru-RU" dirty="0"/>
              <a:t> </a:t>
            </a:r>
            <a:r>
              <a:rPr lang="ru-RU" dirty="0" err="1"/>
              <a:t>дейінгі</a:t>
            </a:r>
            <a:r>
              <a:rPr lang="ru-RU" dirty="0"/>
              <a:t> диапазон </a:t>
            </a:r>
            <a:r>
              <a:rPr lang="ru-RU" dirty="0" err="1"/>
              <a:t>логикаға</a:t>
            </a:r>
            <a:r>
              <a:rPr lang="ru-RU" dirty="0"/>
              <a:t> «1» </a:t>
            </a:r>
            <a:r>
              <a:rPr lang="ru-RU" dirty="0" err="1"/>
              <a:t>сәйкес</a:t>
            </a:r>
            <a:r>
              <a:rPr lang="ru-RU" dirty="0"/>
              <a:t> </a:t>
            </a:r>
            <a:r>
              <a:rPr lang="ru-RU" dirty="0" err="1"/>
              <a:t>келеді</a:t>
            </a:r>
            <a:r>
              <a:rPr lang="ru-RU" dirty="0"/>
              <a:t>.</a:t>
            </a:r>
          </a:p>
          <a:p>
            <a:pPr algn="just"/>
            <a:r>
              <a:rPr lang="ru-RU" b="1" i="1" dirty="0" err="1">
                <a:solidFill>
                  <a:srgbClr val="FF0000"/>
                </a:solidFill>
              </a:rPr>
              <a:t>Аналогты-цифрлық</a:t>
            </a:r>
            <a:r>
              <a:rPr lang="ru-RU" b="1" i="1" dirty="0">
                <a:solidFill>
                  <a:srgbClr val="FF0000"/>
                </a:solidFill>
              </a:rPr>
              <a:t> ИС</a:t>
            </a:r>
            <a:r>
              <a:rPr lang="ru-RU" dirty="0"/>
              <a:t> сигнал </a:t>
            </a:r>
            <a:r>
              <a:rPr lang="ru-RU" dirty="0" err="1"/>
              <a:t>күшейткіші</a:t>
            </a:r>
            <a:r>
              <a:rPr lang="ru-RU" dirty="0"/>
              <a:t> </a:t>
            </a:r>
            <a:r>
              <a:rPr lang="ru-RU" dirty="0" err="1"/>
              <a:t>және</a:t>
            </a:r>
            <a:r>
              <a:rPr lang="ru-RU" dirty="0"/>
              <a:t> </a:t>
            </a:r>
            <a:r>
              <a:rPr lang="ru-RU" dirty="0" err="1"/>
              <a:t>аналогты-цифрлық</a:t>
            </a:r>
            <a:r>
              <a:rPr lang="ru-RU" dirty="0"/>
              <a:t> </a:t>
            </a:r>
            <a:r>
              <a:rPr lang="ru-RU" dirty="0" err="1"/>
              <a:t>түрлендіргіш</a:t>
            </a:r>
            <a:r>
              <a:rPr lang="ru-RU" dirty="0"/>
              <a:t> </a:t>
            </a:r>
            <a:r>
              <a:rPr lang="ru-RU" dirty="0" err="1"/>
              <a:t>сияқты</a:t>
            </a:r>
            <a:r>
              <a:rPr lang="ru-RU" dirty="0"/>
              <a:t> </a:t>
            </a:r>
            <a:r>
              <a:rPr lang="ru-RU" dirty="0" err="1"/>
              <a:t>цифрлық</a:t>
            </a:r>
            <a:r>
              <a:rPr lang="ru-RU" dirty="0"/>
              <a:t> </a:t>
            </a:r>
            <a:r>
              <a:rPr lang="ru-RU" dirty="0" err="1"/>
              <a:t>және</a:t>
            </a:r>
            <a:r>
              <a:rPr lang="ru-RU" dirty="0"/>
              <a:t> </a:t>
            </a:r>
            <a:r>
              <a:rPr lang="ru-RU" dirty="0" err="1"/>
              <a:t>аналогтық</a:t>
            </a:r>
            <a:r>
              <a:rPr lang="ru-RU" dirty="0"/>
              <a:t> </a:t>
            </a:r>
            <a:r>
              <a:rPr lang="ru-RU" dirty="0" err="1"/>
              <a:t>сигналдарды</a:t>
            </a:r>
            <a:r>
              <a:rPr lang="ru-RU" dirty="0"/>
              <a:t> </a:t>
            </a:r>
            <a:r>
              <a:rPr lang="ru-RU" dirty="0" err="1"/>
              <a:t>өңдеу</a:t>
            </a:r>
            <a:r>
              <a:rPr lang="ru-RU" dirty="0"/>
              <a:t> </a:t>
            </a:r>
            <a:r>
              <a:rPr lang="ru-RU" dirty="0" err="1"/>
              <a:t>формаларын</a:t>
            </a:r>
            <a:r>
              <a:rPr lang="ru-RU" dirty="0"/>
              <a:t> </a:t>
            </a:r>
            <a:r>
              <a:rPr lang="ru-RU" dirty="0" err="1"/>
              <a:t>біріктіреді</a:t>
            </a:r>
            <a:r>
              <a:rPr lang="ru-RU" dirty="0"/>
              <a:t>.</a:t>
            </a:r>
            <a:endParaRPr lang="ru-KZ" dirty="0"/>
          </a:p>
        </p:txBody>
      </p:sp>
    </p:spTree>
    <p:extLst>
      <p:ext uri="{BB962C8B-B14F-4D97-AF65-F5344CB8AC3E}">
        <p14:creationId xmlns:p14="http://schemas.microsoft.com/office/powerpoint/2010/main" val="3019920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06131B-4A8F-DE29-6630-DCCDEF1E1568}"/>
              </a:ext>
            </a:extLst>
          </p:cNvPr>
          <p:cNvSpPr>
            <a:spLocks noGrp="1"/>
          </p:cNvSpPr>
          <p:nvPr>
            <p:ph type="title"/>
          </p:nvPr>
        </p:nvSpPr>
        <p:spPr>
          <a:xfrm>
            <a:off x="759542" y="109486"/>
            <a:ext cx="10515600" cy="539443"/>
          </a:xfrm>
        </p:spPr>
        <p:txBody>
          <a:bodyPr>
            <a:normAutofit fontScale="90000"/>
          </a:bodyPr>
          <a:lstStyle/>
          <a:p>
            <a:r>
              <a:rPr lang="ru-RU" dirty="0" err="1"/>
              <a:t>Аналогтық</a:t>
            </a:r>
            <a:r>
              <a:rPr lang="ru-RU" dirty="0"/>
              <a:t> ИС</a:t>
            </a:r>
            <a:endParaRPr lang="ru-KZ" dirty="0"/>
          </a:p>
        </p:txBody>
      </p:sp>
      <p:sp>
        <p:nvSpPr>
          <p:cNvPr id="3" name="Объект 2">
            <a:extLst>
              <a:ext uri="{FF2B5EF4-FFF2-40B4-BE49-F238E27FC236}">
                <a16:creationId xmlns:a16="http://schemas.microsoft.com/office/drawing/2014/main" id="{96B8EDE6-E509-49C7-CBB1-90495C14AE82}"/>
              </a:ext>
            </a:extLst>
          </p:cNvPr>
          <p:cNvSpPr>
            <a:spLocks noGrp="1"/>
          </p:cNvSpPr>
          <p:nvPr>
            <p:ph idx="1"/>
          </p:nvPr>
        </p:nvSpPr>
        <p:spPr>
          <a:xfrm>
            <a:off x="540774" y="737419"/>
            <a:ext cx="10813026" cy="5626357"/>
          </a:xfrm>
        </p:spPr>
        <p:txBody>
          <a:bodyPr>
            <a:normAutofit/>
          </a:bodyPr>
          <a:lstStyle/>
          <a:p>
            <a:r>
              <a:rPr lang="ru-RU" dirty="0" err="1"/>
              <a:t>Фазалық</a:t>
            </a:r>
            <a:r>
              <a:rPr lang="ru-RU" dirty="0"/>
              <a:t> </a:t>
            </a:r>
            <a:r>
              <a:rPr lang="ru-RU" dirty="0" err="1"/>
              <a:t>ығысу</a:t>
            </a:r>
            <a:r>
              <a:rPr lang="ru-RU" dirty="0"/>
              <a:t> </a:t>
            </a:r>
            <a:r>
              <a:rPr lang="ru-RU" dirty="0" err="1"/>
              <a:t>генераторының</a:t>
            </a:r>
            <a:r>
              <a:rPr lang="ru-RU" dirty="0"/>
              <a:t> </a:t>
            </a:r>
            <a:r>
              <a:rPr lang="ru-RU" dirty="0" err="1"/>
              <a:t>аналогтық</a:t>
            </a:r>
            <a:r>
              <a:rPr lang="ru-RU" dirty="0"/>
              <a:t> </a:t>
            </a:r>
            <a:r>
              <a:rPr lang="kk-KZ" dirty="0"/>
              <a:t>ИС негізінде</a:t>
            </a:r>
            <a:r>
              <a:rPr lang="en-US" dirty="0"/>
              <a:t> </a:t>
            </a:r>
            <a:r>
              <a:rPr lang="ru-RU" dirty="0" err="1"/>
              <a:t>зертханалық</a:t>
            </a:r>
            <a:r>
              <a:rPr lang="ru-RU" dirty="0"/>
              <a:t> </a:t>
            </a:r>
            <a:r>
              <a:rPr lang="ru-RU" dirty="0" err="1"/>
              <a:t>үлгісін</a:t>
            </a:r>
            <a:r>
              <a:rPr lang="ru-RU" dirty="0"/>
              <a:t> 1958 </a:t>
            </a:r>
            <a:r>
              <a:rPr lang="ru-RU" dirty="0" err="1"/>
              <a:t>жылы</a:t>
            </a:r>
            <a:r>
              <a:rPr lang="ru-RU" dirty="0"/>
              <a:t> АҚШ-</a:t>
            </a:r>
            <a:r>
              <a:rPr lang="ru-RU" dirty="0" err="1"/>
              <a:t>тағы</a:t>
            </a:r>
            <a:r>
              <a:rPr lang="ru-RU" dirty="0"/>
              <a:t> </a:t>
            </a:r>
            <a:r>
              <a:rPr lang="en-US" b="1" dirty="0">
                <a:highlight>
                  <a:srgbClr val="00FF00"/>
                </a:highlight>
              </a:rPr>
              <a:t>Texas Instruments </a:t>
            </a:r>
            <a:r>
              <a:rPr lang="ru-RU" dirty="0" err="1"/>
              <a:t>компаниясы</a:t>
            </a:r>
            <a:r>
              <a:rPr lang="ru-RU" dirty="0"/>
              <a:t> </a:t>
            </a:r>
            <a:r>
              <a:rPr lang="ru-RU" dirty="0" err="1"/>
              <a:t>жасады</a:t>
            </a:r>
            <a:r>
              <a:rPr lang="ru-RU" dirty="0"/>
              <a:t>.</a:t>
            </a:r>
          </a:p>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buNone/>
            </a:pPr>
            <a:endParaRPr lang="ru-RU" dirty="0"/>
          </a:p>
          <a:p>
            <a:endParaRPr lang="ru-RU" dirty="0"/>
          </a:p>
        </p:txBody>
      </p:sp>
      <p:pic>
        <p:nvPicPr>
          <p:cNvPr id="5122" name="Picture 2">
            <a:extLst>
              <a:ext uri="{FF2B5EF4-FFF2-40B4-BE49-F238E27FC236}">
                <a16:creationId xmlns:a16="http://schemas.microsoft.com/office/drawing/2014/main" id="{C9A2B30A-A793-CE5D-F903-AF419FD7E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052" y="1758877"/>
            <a:ext cx="2706298" cy="23767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F0C3FB-AD54-1BDF-BC55-44E5948EFF6E}"/>
              </a:ext>
            </a:extLst>
          </p:cNvPr>
          <p:cNvSpPr txBox="1"/>
          <p:nvPr/>
        </p:nvSpPr>
        <p:spPr>
          <a:xfrm>
            <a:off x="838200" y="4061672"/>
            <a:ext cx="3231910" cy="646331"/>
          </a:xfrm>
          <a:prstGeom prst="rect">
            <a:avLst/>
          </a:prstGeom>
          <a:noFill/>
        </p:spPr>
        <p:txBody>
          <a:bodyPr wrap="none" rtlCol="0">
            <a:spAutoFit/>
          </a:bodyPr>
          <a:lstStyle/>
          <a:p>
            <a:pPr algn="ctr"/>
            <a:r>
              <a:rPr lang="kk-KZ" dirty="0"/>
              <a:t>Қарапайым фаза ығыстырушы </a:t>
            </a:r>
          </a:p>
          <a:p>
            <a:pPr algn="ctr"/>
            <a:r>
              <a:rPr lang="kk-KZ" dirty="0"/>
              <a:t>генератордың сұлбасы</a:t>
            </a:r>
            <a:endParaRPr lang="ru-KZ" dirty="0"/>
          </a:p>
        </p:txBody>
      </p:sp>
      <p:pic>
        <p:nvPicPr>
          <p:cNvPr id="5124" name="Picture 4">
            <a:extLst>
              <a:ext uri="{FF2B5EF4-FFF2-40B4-BE49-F238E27FC236}">
                <a16:creationId xmlns:a16="http://schemas.microsoft.com/office/drawing/2014/main" id="{6FF1FE51-CF32-A5F6-2359-405400FF4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725" y="1978970"/>
            <a:ext cx="5090074" cy="2300749"/>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CA8A2EA6-2366-50AF-6D00-D16691E46CAE}"/>
              </a:ext>
            </a:extLst>
          </p:cNvPr>
          <p:cNvPicPr>
            <a:picLocks noChangeAspect="1"/>
          </p:cNvPicPr>
          <p:nvPr/>
        </p:nvPicPr>
        <p:blipFill>
          <a:blip r:embed="rId4"/>
          <a:stretch>
            <a:fillRect/>
          </a:stretch>
        </p:blipFill>
        <p:spPr>
          <a:xfrm>
            <a:off x="540774" y="4634079"/>
            <a:ext cx="9848850" cy="1933575"/>
          </a:xfrm>
          <a:prstGeom prst="rect">
            <a:avLst/>
          </a:prstGeom>
        </p:spPr>
      </p:pic>
    </p:spTree>
    <p:extLst>
      <p:ext uri="{BB962C8B-B14F-4D97-AF65-F5344CB8AC3E}">
        <p14:creationId xmlns:p14="http://schemas.microsoft.com/office/powerpoint/2010/main" val="211043934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2124</TotalTime>
  <Words>1530</Words>
  <Application>Microsoft Office PowerPoint</Application>
  <PresentationFormat>Широкоэкранный</PresentationFormat>
  <Paragraphs>173</Paragraphs>
  <Slides>24</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Calibri</vt:lpstr>
      <vt:lpstr>Calibri Light</vt:lpstr>
      <vt:lpstr>Linux Libertine</vt:lpstr>
      <vt:lpstr>Wingdings</vt:lpstr>
      <vt:lpstr>Тема Office</vt:lpstr>
      <vt:lpstr>Интегралды (микро)схема</vt:lpstr>
      <vt:lpstr>Интегралды схема </vt:lpstr>
      <vt:lpstr>Презентация PowerPoint</vt:lpstr>
      <vt:lpstr>Классификациясы</vt:lpstr>
      <vt:lpstr>SSI</vt:lpstr>
      <vt:lpstr>MSI and LSI</vt:lpstr>
      <vt:lpstr>Өндіріс технологиясы бойынша</vt:lpstr>
      <vt:lpstr>Өңделетін сигнал түріне сәйкес Аналогтық, Сандық, Аналогтық-цифрлық</vt:lpstr>
      <vt:lpstr>Аналогтық ИС</vt:lpstr>
      <vt:lpstr>Презентация PowerPoint</vt:lpstr>
      <vt:lpstr>Презентация PowerPoint</vt:lpstr>
      <vt:lpstr>Презентация PowerPoint</vt:lpstr>
      <vt:lpstr>Цифрлық интегралдық схема </vt:lpstr>
      <vt:lpstr>Презентация PowerPoint</vt:lpstr>
      <vt:lpstr>Функцияларын аналогты-цифрлық IC орындай алатын құрылғылардың тізімі (толық емес): </vt:lpstr>
      <vt:lpstr>Жобалау. Жобалау деңгейлері:</vt:lpstr>
      <vt:lpstr>Аналогты микросхемаларды өндіру</vt:lpstr>
      <vt:lpstr>Презентация PowerPoint</vt:lpstr>
      <vt:lpstr>Презентация PowerPoint</vt:lpstr>
      <vt:lpstr>Презентация PowerPoint</vt:lpstr>
      <vt:lpstr>Презентация PowerPoint</vt:lpstr>
      <vt:lpstr>Цифрлық микросхемалар өндірісі</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Интегралды схема</dc:title>
  <dc:creator>beibit</dc:creator>
  <cp:lastModifiedBy>beibit</cp:lastModifiedBy>
  <cp:revision>75</cp:revision>
  <dcterms:created xsi:type="dcterms:W3CDTF">2023-01-29T05:23:02Z</dcterms:created>
  <dcterms:modified xsi:type="dcterms:W3CDTF">2023-01-30T16:47:26Z</dcterms:modified>
</cp:coreProperties>
</file>